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0" r:id="rId2"/>
    <p:sldId id="327" r:id="rId3"/>
    <p:sldId id="325" r:id="rId4"/>
    <p:sldId id="328" r:id="rId5"/>
    <p:sldId id="321" r:id="rId6"/>
    <p:sldId id="323" r:id="rId7"/>
    <p:sldId id="329" r:id="rId8"/>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4EC7C-253B-7C8B-D50E-38D4FA8DA74E}" v="4" dt="2024-02-16T14:06:41.072"/>
    <p1510:client id="{2048AD4C-2A85-5E07-A9D3-2FDF26BC0317}" v="41" dt="2024-02-15T18:57:23.759"/>
    <p1510:client id="{3B66AEEC-D89C-5201-C390-846B82D50C55}" v="7" dt="2024-02-16T14:06:12.436"/>
    <p1510:client id="{49D877B7-606E-9574-5BEC-4F39DEB1DE44}" v="10" dt="2024-02-16T14:26:26.724"/>
    <p1510:client id="{CF3846F1-AB8F-42A9-FC05-28BE139D6579}" v="10" dt="2024-02-16T15:04:20.867"/>
    <p1510:client id="{FDE26E10-AC93-1F59-C868-AA95E17DD63C}" v="13" dt="2024-02-16T15:28:57.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0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1C54EC7C-253B-7C8B-D50E-38D4FA8DA74E}"/>
    <pc:docChg chg="modSld">
      <pc:chgData name="Laura Dunn" userId="S::laudunn@toh.ca::a1b48991-b855-4e9d-9b46-097d553f086f" providerId="AD" clId="Web-{1C54EC7C-253B-7C8B-D50E-38D4FA8DA74E}" dt="2024-02-16T14:06:37.619" v="0" actId="20577"/>
      <pc:docMkLst>
        <pc:docMk/>
      </pc:docMkLst>
      <pc:sldChg chg="modSp">
        <pc:chgData name="Laura Dunn" userId="S::laudunn@toh.ca::a1b48991-b855-4e9d-9b46-097d553f086f" providerId="AD" clId="Web-{1C54EC7C-253B-7C8B-D50E-38D4FA8DA74E}" dt="2024-02-16T14:06:37.619" v="0" actId="20577"/>
        <pc:sldMkLst>
          <pc:docMk/>
          <pc:sldMk cId="4266744041" sldId="330"/>
        </pc:sldMkLst>
        <pc:spChg chg="mod">
          <ac:chgData name="Laura Dunn" userId="S::laudunn@toh.ca::a1b48991-b855-4e9d-9b46-097d553f086f" providerId="AD" clId="Web-{1C54EC7C-253B-7C8B-D50E-38D4FA8DA74E}" dt="2024-02-16T14:06:37.619" v="0" actId="20577"/>
          <ac:spMkLst>
            <pc:docMk/>
            <pc:sldMk cId="4266744041" sldId="330"/>
            <ac:spMk id="5" creationId="{10000243-ABDD-6137-5F81-8A4B687E82E8}"/>
          </ac:spMkLst>
        </pc:spChg>
      </pc:sldChg>
    </pc:docChg>
  </pc:docChgLst>
  <pc:docChgLst>
    <pc:chgData name="Laura Dunn" userId="S::laudunn@toh.ca::a1b48991-b855-4e9d-9b46-097d553f086f" providerId="AD" clId="Web-{49D877B7-606E-9574-5BEC-4F39DEB1DE44}"/>
    <pc:docChg chg="modSld">
      <pc:chgData name="Laura Dunn" userId="S::laudunn@toh.ca::a1b48991-b855-4e9d-9b46-097d553f086f" providerId="AD" clId="Web-{49D877B7-606E-9574-5BEC-4F39DEB1DE44}" dt="2024-02-16T14:26:23.412" v="5" actId="20577"/>
      <pc:docMkLst>
        <pc:docMk/>
      </pc:docMkLst>
      <pc:sldChg chg="modSp">
        <pc:chgData name="Laura Dunn" userId="S::laudunn@toh.ca::a1b48991-b855-4e9d-9b46-097d553f086f" providerId="AD" clId="Web-{49D877B7-606E-9574-5BEC-4F39DEB1DE44}" dt="2024-02-16T14:26:23.412" v="5" actId="20577"/>
        <pc:sldMkLst>
          <pc:docMk/>
          <pc:sldMk cId="4266744041" sldId="330"/>
        </pc:sldMkLst>
        <pc:spChg chg="mod">
          <ac:chgData name="Laura Dunn" userId="S::laudunn@toh.ca::a1b48991-b855-4e9d-9b46-097d553f086f" providerId="AD" clId="Web-{49D877B7-606E-9574-5BEC-4F39DEB1DE44}" dt="2024-02-16T14:26:23.412" v="5" actId="20577"/>
          <ac:spMkLst>
            <pc:docMk/>
            <pc:sldMk cId="4266744041" sldId="330"/>
            <ac:spMk id="5" creationId="{10000243-ABDD-6137-5F81-8A4B687E82E8}"/>
          </ac:spMkLst>
        </pc:spChg>
      </pc:sldChg>
    </pc:docChg>
  </pc:docChgLst>
  <pc:docChgLst>
    <pc:chgData name="Laura Dunn" userId="S::laudunn@toh.ca::a1b48991-b855-4e9d-9b46-097d553f086f" providerId="AD" clId="Web-{3B66AEEC-D89C-5201-C390-846B82D50C55}"/>
    <pc:docChg chg="modSld">
      <pc:chgData name="Laura Dunn" userId="S::laudunn@toh.ca::a1b48991-b855-4e9d-9b46-097d553f086f" providerId="AD" clId="Web-{3B66AEEC-D89C-5201-C390-846B82D50C55}" dt="2024-02-16T14:06:12.326" v="3" actId="1076"/>
      <pc:docMkLst>
        <pc:docMk/>
      </pc:docMkLst>
      <pc:sldChg chg="modSp">
        <pc:chgData name="Laura Dunn" userId="S::laudunn@toh.ca::a1b48991-b855-4e9d-9b46-097d553f086f" providerId="AD" clId="Web-{3B66AEEC-D89C-5201-C390-846B82D50C55}" dt="2024-02-16T14:06:12.326" v="3" actId="1076"/>
        <pc:sldMkLst>
          <pc:docMk/>
          <pc:sldMk cId="4266744041" sldId="330"/>
        </pc:sldMkLst>
        <pc:spChg chg="mod">
          <ac:chgData name="Laura Dunn" userId="S::laudunn@toh.ca::a1b48991-b855-4e9d-9b46-097d553f086f" providerId="AD" clId="Web-{3B66AEEC-D89C-5201-C390-846B82D50C55}" dt="2024-02-16T14:06:12.326" v="3" actId="1076"/>
          <ac:spMkLst>
            <pc:docMk/>
            <pc:sldMk cId="4266744041" sldId="330"/>
            <ac:spMk id="5" creationId="{10000243-ABDD-6137-5F81-8A4B687E82E8}"/>
          </ac:spMkLst>
        </pc:spChg>
      </pc:sldChg>
    </pc:docChg>
  </pc:docChgLst>
  <pc:docChgLst>
    <pc:chgData name="Laura Dunn" userId="S::laudunn@toh.ca::a1b48991-b855-4e9d-9b46-097d553f086f" providerId="AD" clId="Web-{FDE26E10-AC93-1F59-C868-AA95E17DD63C}"/>
    <pc:docChg chg="modSld">
      <pc:chgData name="Laura Dunn" userId="S::laudunn@toh.ca::a1b48991-b855-4e9d-9b46-097d553f086f" providerId="AD" clId="Web-{FDE26E10-AC93-1F59-C868-AA95E17DD63C}" dt="2024-02-16T15:28:57.870" v="10" actId="1076"/>
      <pc:docMkLst>
        <pc:docMk/>
      </pc:docMkLst>
      <pc:sldChg chg="modSp">
        <pc:chgData name="Laura Dunn" userId="S::laudunn@toh.ca::a1b48991-b855-4e9d-9b46-097d553f086f" providerId="AD" clId="Web-{FDE26E10-AC93-1F59-C868-AA95E17DD63C}" dt="2024-02-16T15:28:57.870" v="10" actId="1076"/>
        <pc:sldMkLst>
          <pc:docMk/>
          <pc:sldMk cId="4266744041" sldId="330"/>
        </pc:sldMkLst>
        <pc:spChg chg="mod">
          <ac:chgData name="Laura Dunn" userId="S::laudunn@toh.ca::a1b48991-b855-4e9d-9b46-097d553f086f" providerId="AD" clId="Web-{FDE26E10-AC93-1F59-C868-AA95E17DD63C}" dt="2024-02-16T15:28:57.870" v="10" actId="1076"/>
          <ac:spMkLst>
            <pc:docMk/>
            <pc:sldMk cId="4266744041" sldId="330"/>
            <ac:spMk id="5" creationId="{10000243-ABDD-6137-5F81-8A4B687E82E8}"/>
          </ac:spMkLst>
        </pc:spChg>
        <pc:spChg chg="mod">
          <ac:chgData name="Laura Dunn" userId="S::laudunn@toh.ca::a1b48991-b855-4e9d-9b46-097d553f086f" providerId="AD" clId="Web-{FDE26E10-AC93-1F59-C868-AA95E17DD63C}" dt="2024-02-16T15:28:21.760" v="7" actId="14100"/>
          <ac:spMkLst>
            <pc:docMk/>
            <pc:sldMk cId="4266744041" sldId="330"/>
            <ac:spMk id="6" creationId="{4B259633-FC9A-028A-E4E1-050B3C67A059}"/>
          </ac:spMkLst>
        </pc:spChg>
      </pc:sldChg>
    </pc:docChg>
  </pc:docChgLst>
  <pc:docChgLst>
    <pc:chgData name="Laura Dunn" userId="S::laudunn@toh.ca::a1b48991-b855-4e9d-9b46-097d553f086f" providerId="AD" clId="Web-{CF3846F1-AB8F-42A9-FC05-28BE139D6579}"/>
    <pc:docChg chg="modSld">
      <pc:chgData name="Laura Dunn" userId="S::laudunn@toh.ca::a1b48991-b855-4e9d-9b46-097d553f086f" providerId="AD" clId="Web-{CF3846F1-AB8F-42A9-FC05-28BE139D6579}" dt="2024-02-16T15:04:20.867" v="6" actId="1076"/>
      <pc:docMkLst>
        <pc:docMk/>
      </pc:docMkLst>
      <pc:sldChg chg="modSp">
        <pc:chgData name="Laura Dunn" userId="S::laudunn@toh.ca::a1b48991-b855-4e9d-9b46-097d553f086f" providerId="AD" clId="Web-{CF3846F1-AB8F-42A9-FC05-28BE139D6579}" dt="2024-02-16T15:04:20.867" v="6" actId="1076"/>
        <pc:sldMkLst>
          <pc:docMk/>
          <pc:sldMk cId="4266744041" sldId="330"/>
        </pc:sldMkLst>
        <pc:spChg chg="mod">
          <ac:chgData name="Laura Dunn" userId="S::laudunn@toh.ca::a1b48991-b855-4e9d-9b46-097d553f086f" providerId="AD" clId="Web-{CF3846F1-AB8F-42A9-FC05-28BE139D6579}" dt="2024-02-16T15:04:01.773" v="1" actId="1076"/>
          <ac:spMkLst>
            <pc:docMk/>
            <pc:sldMk cId="4266744041" sldId="330"/>
            <ac:spMk id="5" creationId="{10000243-ABDD-6137-5F81-8A4B687E82E8}"/>
          </ac:spMkLst>
        </pc:spChg>
        <pc:spChg chg="mod">
          <ac:chgData name="Laura Dunn" userId="S::laudunn@toh.ca::a1b48991-b855-4e9d-9b46-097d553f086f" providerId="AD" clId="Web-{CF3846F1-AB8F-42A9-FC05-28BE139D6579}" dt="2024-02-16T15:04:14.523" v="4" actId="1076"/>
          <ac:spMkLst>
            <pc:docMk/>
            <pc:sldMk cId="4266744041" sldId="330"/>
            <ac:spMk id="6" creationId="{4B259633-FC9A-028A-E4E1-050B3C67A059}"/>
          </ac:spMkLst>
        </pc:spChg>
        <pc:picChg chg="mod">
          <ac:chgData name="Laura Dunn" userId="S::laudunn@toh.ca::a1b48991-b855-4e9d-9b46-097d553f086f" providerId="AD" clId="Web-{CF3846F1-AB8F-42A9-FC05-28BE139D6579}" dt="2024-02-16T15:04:20.867" v="6" actId="1076"/>
          <ac:picMkLst>
            <pc:docMk/>
            <pc:sldMk cId="4266744041" sldId="330"/>
            <ac:picMk id="4" creationId="{23A80B9E-86A4-E687-B18D-1FC2755138B4}"/>
          </ac:picMkLst>
        </pc:picChg>
      </pc:sldChg>
    </pc:docChg>
  </pc:docChgLst>
  <pc:docChgLst>
    <pc:chgData name="Laura Dunn" userId="S::laudunn@toh.ca::a1b48991-b855-4e9d-9b46-097d553f086f" providerId="AD" clId="Web-{2048AD4C-2A85-5E07-A9D3-2FDF26BC0317}"/>
    <pc:docChg chg="addSld modSld sldOrd">
      <pc:chgData name="Laura Dunn" userId="S::laudunn@toh.ca::a1b48991-b855-4e9d-9b46-097d553f086f" providerId="AD" clId="Web-{2048AD4C-2A85-5E07-A9D3-2FDF26BC0317}" dt="2024-02-15T18:57:23.759" v="31" actId="1076"/>
      <pc:docMkLst>
        <pc:docMk/>
      </pc:docMkLst>
      <pc:sldChg chg="addSp delSp modSp new ord">
        <pc:chgData name="Laura Dunn" userId="S::laudunn@toh.ca::a1b48991-b855-4e9d-9b46-097d553f086f" providerId="AD" clId="Web-{2048AD4C-2A85-5E07-A9D3-2FDF26BC0317}" dt="2024-02-15T18:57:23.759" v="31" actId="1076"/>
        <pc:sldMkLst>
          <pc:docMk/>
          <pc:sldMk cId="4266744041" sldId="330"/>
        </pc:sldMkLst>
        <pc:spChg chg="del">
          <ac:chgData name="Laura Dunn" userId="S::laudunn@toh.ca::a1b48991-b855-4e9d-9b46-097d553f086f" providerId="AD" clId="Web-{2048AD4C-2A85-5E07-A9D3-2FDF26BC0317}" dt="2024-02-15T18:55:45.851" v="2"/>
          <ac:spMkLst>
            <pc:docMk/>
            <pc:sldMk cId="4266744041" sldId="330"/>
            <ac:spMk id="2" creationId="{50A6AD42-BAC3-2616-3B4B-CD771A339BF1}"/>
          </ac:spMkLst>
        </pc:spChg>
        <pc:spChg chg="del">
          <ac:chgData name="Laura Dunn" userId="S::laudunn@toh.ca::a1b48991-b855-4e9d-9b46-097d553f086f" providerId="AD" clId="Web-{2048AD4C-2A85-5E07-A9D3-2FDF26BC0317}" dt="2024-02-15T18:55:50.320" v="3"/>
          <ac:spMkLst>
            <pc:docMk/>
            <pc:sldMk cId="4266744041" sldId="330"/>
            <ac:spMk id="3" creationId="{9F4D9173-278D-DB86-E3EF-1C018FABF229}"/>
          </ac:spMkLst>
        </pc:spChg>
        <pc:spChg chg="add mod">
          <ac:chgData name="Laura Dunn" userId="S::laudunn@toh.ca::a1b48991-b855-4e9d-9b46-097d553f086f" providerId="AD" clId="Web-{2048AD4C-2A85-5E07-A9D3-2FDF26BC0317}" dt="2024-02-15T18:57:23.759" v="31" actId="1076"/>
          <ac:spMkLst>
            <pc:docMk/>
            <pc:sldMk cId="4266744041" sldId="330"/>
            <ac:spMk id="5" creationId="{10000243-ABDD-6137-5F81-8A4B687E82E8}"/>
          </ac:spMkLst>
        </pc:spChg>
        <pc:spChg chg="add mod">
          <ac:chgData name="Laura Dunn" userId="S::laudunn@toh.ca::a1b48991-b855-4e9d-9b46-097d553f086f" providerId="AD" clId="Web-{2048AD4C-2A85-5E07-A9D3-2FDF26BC0317}" dt="2024-02-15T18:57:20.134" v="30" actId="1076"/>
          <ac:spMkLst>
            <pc:docMk/>
            <pc:sldMk cId="4266744041" sldId="330"/>
            <ac:spMk id="6" creationId="{4B259633-FC9A-028A-E4E1-050B3C67A059}"/>
          </ac:spMkLst>
        </pc:spChg>
        <pc:picChg chg="add mod">
          <ac:chgData name="Laura Dunn" userId="S::laudunn@toh.ca::a1b48991-b855-4e9d-9b46-097d553f086f" providerId="AD" clId="Web-{2048AD4C-2A85-5E07-A9D3-2FDF26BC0317}" dt="2024-02-15T18:56:04.570" v="6" actId="14100"/>
          <ac:picMkLst>
            <pc:docMk/>
            <pc:sldMk cId="4266744041" sldId="330"/>
            <ac:picMk id="4" creationId="{23A80B9E-86A4-E687-B18D-1FC2755138B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2/16/2024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aphasia.ca/participics"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aphasia.ca/participic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s://www.aphasia.ca/participics" TargetMode="External"/><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hyperlink" Target="https://www.aphasia.ca/participics" TargetMode="External"/><Relationship Id="rId4" Type="http://schemas.openxmlformats.org/officeDocument/2006/relationships/image" Target="../media/image6.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hyperlink" Target="https://www.aphasia.ca/participics" TargetMode="Externa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2.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hyperlink" Target="https://www.aphasia.ca/participics" TargetMode="Externa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2.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cover with white text&#10;&#10;Description automatically generated">
            <a:extLst>
              <a:ext uri="{FF2B5EF4-FFF2-40B4-BE49-F238E27FC236}">
                <a16:creationId xmlns:a16="http://schemas.microsoft.com/office/drawing/2014/main" id="{23A80B9E-86A4-E687-B18D-1FC2755138B4}"/>
              </a:ext>
            </a:extLst>
          </p:cNvPr>
          <p:cNvPicPr>
            <a:picLocks noChangeAspect="1"/>
          </p:cNvPicPr>
          <p:nvPr/>
        </p:nvPicPr>
        <p:blipFill>
          <a:blip r:embed="rId2"/>
          <a:stretch>
            <a:fillRect/>
          </a:stretch>
        </p:blipFill>
        <p:spPr>
          <a:xfrm>
            <a:off x="1757" y="-46460"/>
            <a:ext cx="7775913" cy="10109116"/>
          </a:xfrm>
          <a:prstGeom prst="rect">
            <a:avLst/>
          </a:prstGeom>
        </p:spPr>
      </p:pic>
      <p:sp>
        <p:nvSpPr>
          <p:cNvPr id="5" name="TextBox 4">
            <a:extLst>
              <a:ext uri="{FF2B5EF4-FFF2-40B4-BE49-F238E27FC236}">
                <a16:creationId xmlns:a16="http://schemas.microsoft.com/office/drawing/2014/main" id="{10000243-ABDD-6137-5F81-8A4B687E82E8}"/>
              </a:ext>
            </a:extLst>
          </p:cNvPr>
          <p:cNvSpPr txBox="1"/>
          <p:nvPr/>
        </p:nvSpPr>
        <p:spPr>
          <a:xfrm>
            <a:off x="63878" y="3664990"/>
            <a:ext cx="764131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chemeClr val="bg1"/>
                </a:solidFill>
                <a:cs typeface="Calibri"/>
              </a:rPr>
              <a:t>OT </a:t>
            </a:r>
            <a:endParaRPr lang="en-US" dirty="0">
              <a:solidFill>
                <a:schemeClr val="bg1"/>
              </a:solidFill>
              <a:cs typeface="Calibri"/>
            </a:endParaRPr>
          </a:p>
          <a:p>
            <a:pPr algn="ctr"/>
            <a:r>
              <a:rPr lang="en-US" sz="6000" dirty="0">
                <a:solidFill>
                  <a:schemeClr val="bg1"/>
                </a:solidFill>
                <a:cs typeface="Calibri"/>
              </a:rPr>
              <a:t>Gym Activity Choice</a:t>
            </a:r>
            <a:endParaRPr lang="en-US" dirty="0">
              <a:solidFill>
                <a:schemeClr val="bg1"/>
              </a:solidFill>
              <a:cs typeface="Calibri"/>
            </a:endParaRPr>
          </a:p>
          <a:p>
            <a:pPr algn="ctr"/>
            <a:endParaRPr lang="en-US" sz="2400" dirty="0">
              <a:cs typeface="Calibri"/>
            </a:endParaRPr>
          </a:p>
          <a:p>
            <a:pPr algn="ctr"/>
            <a:r>
              <a:rPr lang="en-US" sz="2400" dirty="0">
                <a:solidFill>
                  <a:schemeClr val="bg1"/>
                </a:solidFill>
                <a:cs typeface="Calibri"/>
              </a:rPr>
              <a:t>Aphasia-friendly toolkit Feb 2024</a:t>
            </a:r>
            <a:endParaRPr lang="en-US" dirty="0">
              <a:solidFill>
                <a:schemeClr val="bg1"/>
              </a:solidFill>
            </a:endParaRPr>
          </a:p>
        </p:txBody>
      </p:sp>
      <p:sp>
        <p:nvSpPr>
          <p:cNvPr id="6" name="TextBox 5">
            <a:extLst>
              <a:ext uri="{FF2B5EF4-FFF2-40B4-BE49-F238E27FC236}">
                <a16:creationId xmlns:a16="http://schemas.microsoft.com/office/drawing/2014/main" id="{4B259633-FC9A-028A-E4E1-050B3C67A059}"/>
              </a:ext>
            </a:extLst>
          </p:cNvPr>
          <p:cNvSpPr txBox="1"/>
          <p:nvPr/>
        </p:nvSpPr>
        <p:spPr>
          <a:xfrm>
            <a:off x="428879" y="7842987"/>
            <a:ext cx="692869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FFFFFF"/>
                </a:solidFill>
                <a:cs typeface="Segoe UI"/>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r>
              <a:rPr lang="en-US" sz="1400" dirty="0">
                <a:cs typeface="Segoe UI"/>
              </a:rPr>
              <a:t>​</a:t>
            </a:r>
          </a:p>
          <a:p>
            <a:r>
              <a:rPr lang="en-US" sz="1400" dirty="0">
                <a:solidFill>
                  <a:srgbClr val="808080"/>
                </a:solidFill>
                <a:latin typeface="Open Sans"/>
                <a:cs typeface="Segoe UI"/>
              </a:rPr>
              <a:t>​</a:t>
            </a:r>
            <a:endParaRPr lang="en-US" sz="1400" dirty="0">
              <a:solidFill>
                <a:srgbClr val="808080"/>
              </a:solidFill>
              <a:latin typeface="Open Sans"/>
              <a:ea typeface="Open Sans"/>
              <a:cs typeface="Segoe UI"/>
            </a:endParaRPr>
          </a:p>
        </p:txBody>
      </p:sp>
    </p:spTree>
    <p:extLst>
      <p:ext uri="{BB962C8B-B14F-4D97-AF65-F5344CB8AC3E}">
        <p14:creationId xmlns:p14="http://schemas.microsoft.com/office/powerpoint/2010/main" val="426674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latin typeface="Century Gothic"/>
              </a:rPr>
              <a:t>Occupational therapy</a:t>
            </a:r>
            <a:endParaRPr lang="en-US" sz="2400">
              <a:latin typeface="Century Gothic"/>
            </a:endParaRPr>
          </a:p>
        </p:txBody>
      </p:sp>
      <p:sp>
        <p:nvSpPr>
          <p:cNvPr id="15" name="TextBox 14">
            <a:extLst>
              <a:ext uri="{FF2B5EF4-FFF2-40B4-BE49-F238E27FC236}">
                <a16:creationId xmlns:a16="http://schemas.microsoft.com/office/drawing/2014/main" id="{7A2C9BE0-4A64-EDBF-41DE-2383369D931E}"/>
              </a:ext>
            </a:extLst>
          </p:cNvPr>
          <p:cNvSpPr txBox="1"/>
          <p:nvPr/>
        </p:nvSpPr>
        <p:spPr>
          <a:xfrm>
            <a:off x="2004625" y="4360887"/>
            <a:ext cx="43607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ea typeface="Calibri"/>
                <a:cs typeface="Calibri"/>
              </a:rPr>
              <a:t>Occupational Therapist </a:t>
            </a:r>
            <a:r>
              <a:rPr lang="en-US" sz="2400">
                <a:latin typeface="Century Gothic"/>
                <a:ea typeface="Calibri"/>
                <a:cs typeface="Calibri"/>
              </a:rPr>
              <a:t>(</a:t>
            </a:r>
            <a:r>
              <a:rPr lang="en-US" sz="2400" b="1">
                <a:latin typeface="Century Gothic"/>
                <a:ea typeface="Calibri"/>
                <a:cs typeface="Calibri"/>
              </a:rPr>
              <a:t>OT</a:t>
            </a:r>
            <a:r>
              <a:rPr lang="en-US" sz="2400">
                <a:latin typeface="Century Gothic"/>
                <a:ea typeface="Calibri"/>
                <a:cs typeface="Calibri"/>
              </a:rPr>
              <a:t>)</a:t>
            </a:r>
            <a:endParaRPr lang="en-US" sz="2400">
              <a:latin typeface="Century Gothic"/>
            </a:endParaRPr>
          </a:p>
        </p:txBody>
      </p:sp>
      <p:sp>
        <p:nvSpPr>
          <p:cNvPr id="2" name="TextBox 1">
            <a:extLst>
              <a:ext uri="{FF2B5EF4-FFF2-40B4-BE49-F238E27FC236}">
                <a16:creationId xmlns:a16="http://schemas.microsoft.com/office/drawing/2014/main" id="{C9A40E1E-042C-7BBB-C9CA-AF25D6E28170}"/>
              </a:ext>
            </a:extLst>
          </p:cNvPr>
          <p:cNvSpPr txBox="1"/>
          <p:nvPr/>
        </p:nvSpPr>
        <p:spPr>
          <a:xfrm>
            <a:off x="1682211" y="8829786"/>
            <a:ext cx="46845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ea typeface="Calibri"/>
                <a:cs typeface="Calibri"/>
              </a:rPr>
              <a:t>Rehabilitation Assistant </a:t>
            </a:r>
            <a:r>
              <a:rPr lang="en-US" sz="2400">
                <a:latin typeface="Century Gothic"/>
                <a:ea typeface="Calibri"/>
                <a:cs typeface="Calibri"/>
              </a:rPr>
              <a:t>(</a:t>
            </a:r>
            <a:r>
              <a:rPr lang="en-US" sz="2400" b="1">
                <a:latin typeface="Century Gothic"/>
                <a:ea typeface="Calibri"/>
                <a:cs typeface="Calibri"/>
              </a:rPr>
              <a:t>RA</a:t>
            </a:r>
            <a:r>
              <a:rPr lang="en-US" sz="2400">
                <a:latin typeface="Century Gothic"/>
                <a:ea typeface="Calibri"/>
                <a:cs typeface="Calibri"/>
              </a:rPr>
              <a:t>)</a:t>
            </a:r>
            <a:endParaRPr lang="en-US" sz="2400">
              <a:latin typeface="Century Gothic"/>
            </a:endParaRPr>
          </a:p>
        </p:txBody>
      </p:sp>
      <p:sp>
        <p:nvSpPr>
          <p:cNvPr id="21" name="TextBox 20">
            <a:extLst>
              <a:ext uri="{FF2B5EF4-FFF2-40B4-BE49-F238E27FC236}">
                <a16:creationId xmlns:a16="http://schemas.microsoft.com/office/drawing/2014/main" id="{3324B594-157C-F3D1-001C-C658F12E7FDE}"/>
              </a:ext>
            </a:extLst>
          </p:cNvPr>
          <p:cNvSpPr txBox="1"/>
          <p:nvPr/>
        </p:nvSpPr>
        <p:spPr>
          <a:xfrm>
            <a:off x="3113926" y="823570"/>
            <a:ext cx="10682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with</a:t>
            </a:r>
            <a:endParaRPr lang="en-US"/>
          </a:p>
        </p:txBody>
      </p:sp>
      <p:pic>
        <p:nvPicPr>
          <p:cNvPr id="30" name="Picture 29" descr="A cartoon of a person hugging a person&#10;&#10;Description automatically generated">
            <a:extLst>
              <a:ext uri="{FF2B5EF4-FFF2-40B4-BE49-F238E27FC236}">
                <a16:creationId xmlns:a16="http://schemas.microsoft.com/office/drawing/2014/main" id="{FE55DA45-C56D-5227-C617-F34738329140}"/>
              </a:ext>
            </a:extLst>
          </p:cNvPr>
          <p:cNvPicPr>
            <a:picLocks noChangeAspect="1"/>
          </p:cNvPicPr>
          <p:nvPr/>
        </p:nvPicPr>
        <p:blipFill>
          <a:blip r:embed="rId3"/>
          <a:stretch>
            <a:fillRect/>
          </a:stretch>
        </p:blipFill>
        <p:spPr>
          <a:xfrm>
            <a:off x="1150342" y="5925802"/>
            <a:ext cx="2741685" cy="2743200"/>
          </a:xfrm>
          <a:prstGeom prst="rect">
            <a:avLst/>
          </a:prstGeom>
        </p:spPr>
      </p:pic>
      <p:pic>
        <p:nvPicPr>
          <p:cNvPr id="3" name="Picture 2" descr="A person in a wheelchair and a person in a wheelchair&#10;&#10;Description automatically generated">
            <a:extLst>
              <a:ext uri="{FF2B5EF4-FFF2-40B4-BE49-F238E27FC236}">
                <a16:creationId xmlns:a16="http://schemas.microsoft.com/office/drawing/2014/main" id="{84EB500B-89F1-5112-8239-D6841379F01D}"/>
              </a:ext>
            </a:extLst>
          </p:cNvPr>
          <p:cNvPicPr>
            <a:picLocks noChangeAspect="1"/>
          </p:cNvPicPr>
          <p:nvPr/>
        </p:nvPicPr>
        <p:blipFill rotWithShape="1">
          <a:blip r:embed="rId4"/>
          <a:srcRect t="13488" b="18140"/>
          <a:stretch/>
        </p:blipFill>
        <p:spPr>
          <a:xfrm>
            <a:off x="341601" y="1861940"/>
            <a:ext cx="3429866" cy="2341652"/>
          </a:xfrm>
          <a:prstGeom prst="rect">
            <a:avLst/>
          </a:prstGeom>
        </p:spPr>
      </p:pic>
      <p:cxnSp>
        <p:nvCxnSpPr>
          <p:cNvPr id="7" name="Straight Arrow Connector 6">
            <a:extLst>
              <a:ext uri="{FF2B5EF4-FFF2-40B4-BE49-F238E27FC236}">
                <a16:creationId xmlns:a16="http://schemas.microsoft.com/office/drawing/2014/main" id="{8985B355-4899-85E4-8DFF-C857DB419F4B}"/>
              </a:ext>
            </a:extLst>
          </p:cNvPr>
          <p:cNvCxnSpPr/>
          <p:nvPr/>
        </p:nvCxnSpPr>
        <p:spPr>
          <a:xfrm flipV="1">
            <a:off x="338932" y="5094865"/>
            <a:ext cx="6946105" cy="30684"/>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3BB5654-9D5E-01AE-D157-12538927D927}"/>
              </a:ext>
            </a:extLst>
          </p:cNvPr>
          <p:cNvSpPr txBox="1"/>
          <p:nvPr/>
        </p:nvSpPr>
        <p:spPr>
          <a:xfrm>
            <a:off x="42812" y="9664906"/>
            <a:ext cx="7686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272727"/>
                </a:solidFill>
                <a:latin typeface="-apple-system"/>
              </a:rPr>
              <a:t>Images used are from </a:t>
            </a:r>
            <a:r>
              <a:rPr lang="en-US" sz="1000" i="1" dirty="0" err="1">
                <a:solidFill>
                  <a:srgbClr val="272727"/>
                </a:solidFill>
                <a:latin typeface="-apple-system"/>
              </a:rPr>
              <a:t>ParticiPics</a:t>
            </a:r>
            <a:r>
              <a:rPr lang="en-US" sz="1000" i="1" dirty="0">
                <a:solidFill>
                  <a:srgbClr val="272727"/>
                </a:solidFill>
                <a:latin typeface="-apple-system"/>
              </a:rPr>
              <a:t> – a free, searchable database of pictographic images developed by the Aphasia Institute, </a:t>
            </a:r>
            <a:endParaRPr lang="en-US" sz="1000" dirty="0">
              <a:solidFill>
                <a:srgbClr val="000000"/>
              </a:solidFill>
              <a:latin typeface="Calibri" panose="020F0502020204030204"/>
              <a:cs typeface="Calibri" panose="020F0502020204030204"/>
            </a:endParaRPr>
          </a:p>
          <a:p>
            <a:r>
              <a:rPr lang="en-US" sz="1000" i="1" dirty="0">
                <a:solidFill>
                  <a:srgbClr val="0274BE"/>
                </a:solidFill>
                <a:latin typeface="-apple-system"/>
                <a:hlinkClick r:id="rId5"/>
              </a:rPr>
              <a:t>https://www.aphasia.ca/participics</a:t>
            </a:r>
            <a:endParaRPr lang="en-US" sz="1000">
              <a:cs typeface="Calibri"/>
            </a:endParaRPr>
          </a:p>
        </p:txBody>
      </p:sp>
    </p:spTree>
    <p:extLst>
      <p:ext uri="{BB962C8B-B14F-4D97-AF65-F5344CB8AC3E}">
        <p14:creationId xmlns:p14="http://schemas.microsoft.com/office/powerpoint/2010/main" val="400455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err="1">
                <a:latin typeface="Century Gothic"/>
              </a:rPr>
              <a:t>Ergoth</a:t>
            </a:r>
            <a:r>
              <a:rPr lang="en-US" sz="2400" b="1" err="1">
                <a:latin typeface="Century Gothic"/>
              </a:rPr>
              <a:t>érapie</a:t>
            </a:r>
            <a:endParaRPr lang="en-US" sz="2400" err="1">
              <a:latin typeface="Century Gothic"/>
            </a:endParaRPr>
          </a:p>
        </p:txBody>
      </p:sp>
      <p:sp>
        <p:nvSpPr>
          <p:cNvPr id="15" name="TextBox 14">
            <a:extLst>
              <a:ext uri="{FF2B5EF4-FFF2-40B4-BE49-F238E27FC236}">
                <a16:creationId xmlns:a16="http://schemas.microsoft.com/office/drawing/2014/main" id="{7A2C9BE0-4A64-EDBF-41DE-2383369D931E}"/>
              </a:ext>
            </a:extLst>
          </p:cNvPr>
          <p:cNvSpPr txBox="1"/>
          <p:nvPr/>
        </p:nvSpPr>
        <p:spPr>
          <a:xfrm>
            <a:off x="2004625" y="4360887"/>
            <a:ext cx="43607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latin typeface="Century Gothic"/>
                <a:ea typeface="Calibri"/>
                <a:cs typeface="Calibri"/>
              </a:rPr>
              <a:t>Ergothérapeute</a:t>
            </a:r>
            <a:r>
              <a:rPr lang="en-US" sz="2400" b="1">
                <a:latin typeface="Century Gothic"/>
                <a:ea typeface="Calibri"/>
                <a:cs typeface="Calibri"/>
              </a:rPr>
              <a:t> </a:t>
            </a:r>
            <a:r>
              <a:rPr lang="en-US" sz="2400">
                <a:latin typeface="Century Gothic"/>
                <a:ea typeface="Calibri"/>
                <a:cs typeface="Calibri"/>
              </a:rPr>
              <a:t>(</a:t>
            </a:r>
            <a:r>
              <a:rPr lang="en-US" sz="2400" b="1">
                <a:latin typeface="Century Gothic"/>
                <a:ea typeface="Calibri"/>
                <a:cs typeface="Calibri"/>
              </a:rPr>
              <a:t>OT</a:t>
            </a:r>
            <a:r>
              <a:rPr lang="en-US" sz="2400">
                <a:latin typeface="Century Gothic"/>
                <a:ea typeface="Calibri"/>
                <a:cs typeface="Calibri"/>
              </a:rPr>
              <a:t>)</a:t>
            </a:r>
            <a:endParaRPr lang="en-US" sz="2400">
              <a:latin typeface="Century Gothic"/>
            </a:endParaRPr>
          </a:p>
        </p:txBody>
      </p:sp>
      <p:sp>
        <p:nvSpPr>
          <p:cNvPr id="2" name="TextBox 1">
            <a:extLst>
              <a:ext uri="{FF2B5EF4-FFF2-40B4-BE49-F238E27FC236}">
                <a16:creationId xmlns:a16="http://schemas.microsoft.com/office/drawing/2014/main" id="{C9A40E1E-042C-7BBB-C9CA-AF25D6E28170}"/>
              </a:ext>
            </a:extLst>
          </p:cNvPr>
          <p:cNvSpPr txBox="1"/>
          <p:nvPr/>
        </p:nvSpPr>
        <p:spPr>
          <a:xfrm>
            <a:off x="1682211" y="8829786"/>
            <a:ext cx="46845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ea typeface="Calibri"/>
                <a:cs typeface="Calibri"/>
              </a:rPr>
              <a:t>Assistant de </a:t>
            </a:r>
            <a:r>
              <a:rPr lang="en-US" sz="2400" b="1" err="1">
                <a:latin typeface="Century Gothic"/>
                <a:ea typeface="Calibri"/>
                <a:cs typeface="Calibri"/>
              </a:rPr>
              <a:t>réadaptation</a:t>
            </a:r>
            <a:r>
              <a:rPr lang="en-US" sz="2400" b="1">
                <a:latin typeface="Century Gothic"/>
                <a:ea typeface="Calibri"/>
                <a:cs typeface="Calibri"/>
              </a:rPr>
              <a:t> </a:t>
            </a:r>
            <a:r>
              <a:rPr lang="en-US" sz="2400">
                <a:latin typeface="Century Gothic"/>
                <a:ea typeface="Calibri"/>
                <a:cs typeface="Calibri"/>
              </a:rPr>
              <a:t>(</a:t>
            </a:r>
            <a:r>
              <a:rPr lang="en-US" sz="2400" b="1">
                <a:latin typeface="Century Gothic"/>
                <a:ea typeface="Calibri"/>
                <a:cs typeface="Calibri"/>
              </a:rPr>
              <a:t>RA</a:t>
            </a:r>
            <a:r>
              <a:rPr lang="en-US" sz="2400">
                <a:latin typeface="Century Gothic"/>
                <a:ea typeface="Calibri"/>
                <a:cs typeface="Calibri"/>
              </a:rPr>
              <a:t>)</a:t>
            </a:r>
            <a:endParaRPr lang="en-US" sz="2400">
              <a:latin typeface="Century Gothic"/>
            </a:endParaRPr>
          </a:p>
        </p:txBody>
      </p:sp>
      <p:sp>
        <p:nvSpPr>
          <p:cNvPr id="21" name="TextBox 20">
            <a:extLst>
              <a:ext uri="{FF2B5EF4-FFF2-40B4-BE49-F238E27FC236}">
                <a16:creationId xmlns:a16="http://schemas.microsoft.com/office/drawing/2014/main" id="{3324B594-157C-F3D1-001C-C658F12E7FDE}"/>
              </a:ext>
            </a:extLst>
          </p:cNvPr>
          <p:cNvSpPr txBox="1"/>
          <p:nvPr/>
        </p:nvSpPr>
        <p:spPr>
          <a:xfrm>
            <a:off x="3113926" y="823570"/>
            <a:ext cx="10682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avec</a:t>
            </a:r>
            <a:endParaRPr lang="en-US"/>
          </a:p>
        </p:txBody>
      </p:sp>
      <p:pic>
        <p:nvPicPr>
          <p:cNvPr id="30" name="Picture 29" descr="A cartoon of a person hugging a person&#10;&#10;Description automatically generated">
            <a:extLst>
              <a:ext uri="{FF2B5EF4-FFF2-40B4-BE49-F238E27FC236}">
                <a16:creationId xmlns:a16="http://schemas.microsoft.com/office/drawing/2014/main" id="{FE55DA45-C56D-5227-C617-F34738329140}"/>
              </a:ext>
            </a:extLst>
          </p:cNvPr>
          <p:cNvPicPr>
            <a:picLocks noChangeAspect="1"/>
          </p:cNvPicPr>
          <p:nvPr/>
        </p:nvPicPr>
        <p:blipFill>
          <a:blip r:embed="rId3"/>
          <a:stretch>
            <a:fillRect/>
          </a:stretch>
        </p:blipFill>
        <p:spPr>
          <a:xfrm>
            <a:off x="1150342" y="5925802"/>
            <a:ext cx="2741685" cy="2743200"/>
          </a:xfrm>
          <a:prstGeom prst="rect">
            <a:avLst/>
          </a:prstGeom>
        </p:spPr>
      </p:pic>
      <p:pic>
        <p:nvPicPr>
          <p:cNvPr id="3" name="Picture 2" descr="A person in a wheelchair and a person in a wheelchair&#10;&#10;Description automatically generated">
            <a:extLst>
              <a:ext uri="{FF2B5EF4-FFF2-40B4-BE49-F238E27FC236}">
                <a16:creationId xmlns:a16="http://schemas.microsoft.com/office/drawing/2014/main" id="{84EB500B-89F1-5112-8239-D6841379F01D}"/>
              </a:ext>
            </a:extLst>
          </p:cNvPr>
          <p:cNvPicPr>
            <a:picLocks noChangeAspect="1"/>
          </p:cNvPicPr>
          <p:nvPr/>
        </p:nvPicPr>
        <p:blipFill rotWithShape="1">
          <a:blip r:embed="rId4"/>
          <a:srcRect t="13488" b="18140"/>
          <a:stretch/>
        </p:blipFill>
        <p:spPr>
          <a:xfrm>
            <a:off x="341601" y="1861940"/>
            <a:ext cx="3429866" cy="2341652"/>
          </a:xfrm>
          <a:prstGeom prst="rect">
            <a:avLst/>
          </a:prstGeom>
        </p:spPr>
      </p:pic>
      <p:cxnSp>
        <p:nvCxnSpPr>
          <p:cNvPr id="8" name="Straight Arrow Connector 7">
            <a:extLst>
              <a:ext uri="{FF2B5EF4-FFF2-40B4-BE49-F238E27FC236}">
                <a16:creationId xmlns:a16="http://schemas.microsoft.com/office/drawing/2014/main" id="{EF2C5520-FE26-D323-CB9F-FE3A1DF1B84F}"/>
              </a:ext>
            </a:extLst>
          </p:cNvPr>
          <p:cNvCxnSpPr/>
          <p:nvPr/>
        </p:nvCxnSpPr>
        <p:spPr>
          <a:xfrm flipV="1">
            <a:off x="338932" y="5094865"/>
            <a:ext cx="6946105" cy="30684"/>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14836E0-E4B5-660F-D00C-B1404693AE18}"/>
              </a:ext>
            </a:extLst>
          </p:cNvPr>
          <p:cNvSpPr txBox="1"/>
          <p:nvPr/>
        </p:nvSpPr>
        <p:spPr>
          <a:xfrm>
            <a:off x="42812" y="9664906"/>
            <a:ext cx="7686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272727"/>
                </a:solidFill>
                <a:latin typeface="-apple-system"/>
              </a:rPr>
              <a:t>Images used are from </a:t>
            </a:r>
            <a:r>
              <a:rPr lang="en-US" sz="1000" i="1" dirty="0" err="1">
                <a:solidFill>
                  <a:srgbClr val="272727"/>
                </a:solidFill>
                <a:latin typeface="-apple-system"/>
              </a:rPr>
              <a:t>ParticiPics</a:t>
            </a:r>
            <a:r>
              <a:rPr lang="en-US" sz="1000" i="1" dirty="0">
                <a:solidFill>
                  <a:srgbClr val="272727"/>
                </a:solidFill>
                <a:latin typeface="-apple-system"/>
              </a:rPr>
              <a:t> – a free, searchable database of pictographic images developed by the Aphasia Institute, </a:t>
            </a:r>
            <a:endParaRPr lang="en-US" sz="1000" dirty="0">
              <a:solidFill>
                <a:srgbClr val="000000"/>
              </a:solidFill>
              <a:latin typeface="Calibri" panose="020F0502020204030204"/>
              <a:cs typeface="Calibri" panose="020F0502020204030204"/>
            </a:endParaRPr>
          </a:p>
          <a:p>
            <a:r>
              <a:rPr lang="en-US" sz="1000" i="1" dirty="0">
                <a:solidFill>
                  <a:srgbClr val="0274BE"/>
                </a:solidFill>
                <a:latin typeface="-apple-system"/>
                <a:hlinkClick r:id="rId5"/>
              </a:rPr>
              <a:t>https://www.aphasia.ca/participics</a:t>
            </a:r>
            <a:endParaRPr lang="en-US" sz="1000">
              <a:cs typeface="Calibri"/>
            </a:endParaRPr>
          </a:p>
        </p:txBody>
      </p:sp>
    </p:spTree>
    <p:extLst>
      <p:ext uri="{BB962C8B-B14F-4D97-AF65-F5344CB8AC3E}">
        <p14:creationId xmlns:p14="http://schemas.microsoft.com/office/powerpoint/2010/main" val="363649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latin typeface="Century Gothic"/>
              </a:rPr>
              <a:t>Occupational Therapy Activities</a:t>
            </a:r>
            <a:endParaRPr lang="en-US" sz="2400">
              <a:latin typeface="Century Gothic"/>
            </a:endParaRPr>
          </a:p>
        </p:txBody>
      </p:sp>
      <p:sp>
        <p:nvSpPr>
          <p:cNvPr id="9" name="TextBox 8">
            <a:extLst>
              <a:ext uri="{FF2B5EF4-FFF2-40B4-BE49-F238E27FC236}">
                <a16:creationId xmlns:a16="http://schemas.microsoft.com/office/drawing/2014/main" id="{53E11676-54B2-D78B-EA42-2E73EBC4967E}"/>
              </a:ext>
            </a:extLst>
          </p:cNvPr>
          <p:cNvSpPr txBox="1"/>
          <p:nvPr/>
        </p:nvSpPr>
        <p:spPr>
          <a:xfrm>
            <a:off x="4698346" y="4080794"/>
            <a:ext cx="24311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Hand exercises</a:t>
            </a:r>
            <a:endParaRPr lang="en-US"/>
          </a:p>
        </p:txBody>
      </p:sp>
      <p:sp>
        <p:nvSpPr>
          <p:cNvPr id="10" name="TextBox 9">
            <a:extLst>
              <a:ext uri="{FF2B5EF4-FFF2-40B4-BE49-F238E27FC236}">
                <a16:creationId xmlns:a16="http://schemas.microsoft.com/office/drawing/2014/main" id="{63BEB2AA-7272-1DF9-32CA-6A87BB34E298}"/>
              </a:ext>
            </a:extLst>
          </p:cNvPr>
          <p:cNvSpPr txBox="1"/>
          <p:nvPr/>
        </p:nvSpPr>
        <p:spPr>
          <a:xfrm>
            <a:off x="1192685" y="6578518"/>
            <a:ext cx="10547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Vision</a:t>
            </a:r>
            <a:endParaRPr lang="en-US"/>
          </a:p>
        </p:txBody>
      </p:sp>
      <p:sp>
        <p:nvSpPr>
          <p:cNvPr id="11" name="TextBox 10">
            <a:extLst>
              <a:ext uri="{FF2B5EF4-FFF2-40B4-BE49-F238E27FC236}">
                <a16:creationId xmlns:a16="http://schemas.microsoft.com/office/drawing/2014/main" id="{E7F99CA0-89B6-0F75-402E-4F510225B75E}"/>
              </a:ext>
            </a:extLst>
          </p:cNvPr>
          <p:cNvSpPr txBox="1"/>
          <p:nvPr/>
        </p:nvSpPr>
        <p:spPr>
          <a:xfrm>
            <a:off x="4782105" y="6578517"/>
            <a:ext cx="17969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Cognition</a:t>
            </a:r>
            <a:endParaRPr lang="en-US" sz="2400">
              <a:latin typeface="Century Gothic"/>
            </a:endParaRPr>
          </a:p>
        </p:txBody>
      </p:sp>
      <p:sp>
        <p:nvSpPr>
          <p:cNvPr id="12" name="TextBox 11">
            <a:extLst>
              <a:ext uri="{FF2B5EF4-FFF2-40B4-BE49-F238E27FC236}">
                <a16:creationId xmlns:a16="http://schemas.microsoft.com/office/drawing/2014/main" id="{2EE0A223-A000-328F-C1F6-0F7A5582DC60}"/>
              </a:ext>
            </a:extLst>
          </p:cNvPr>
          <p:cNvSpPr txBox="1"/>
          <p:nvPr/>
        </p:nvSpPr>
        <p:spPr>
          <a:xfrm>
            <a:off x="1071406" y="8806216"/>
            <a:ext cx="8523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entury Gothic"/>
              <a:ea typeface="Calibri"/>
              <a:cs typeface="Calibri"/>
            </a:endParaRPr>
          </a:p>
        </p:txBody>
      </p:sp>
      <p:sp>
        <p:nvSpPr>
          <p:cNvPr id="3" name="TextBox 2">
            <a:extLst>
              <a:ext uri="{FF2B5EF4-FFF2-40B4-BE49-F238E27FC236}">
                <a16:creationId xmlns:a16="http://schemas.microsoft.com/office/drawing/2014/main" id="{9322FA40-16B3-04D7-6E35-3A2A70F87171}"/>
              </a:ext>
            </a:extLst>
          </p:cNvPr>
          <p:cNvSpPr txBox="1"/>
          <p:nvPr/>
        </p:nvSpPr>
        <p:spPr>
          <a:xfrm>
            <a:off x="918698" y="1691080"/>
            <a:ext cx="16215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Arm bike</a:t>
            </a:r>
          </a:p>
        </p:txBody>
      </p:sp>
      <p:sp>
        <p:nvSpPr>
          <p:cNvPr id="18" name="TextBox 17">
            <a:extLst>
              <a:ext uri="{FF2B5EF4-FFF2-40B4-BE49-F238E27FC236}">
                <a16:creationId xmlns:a16="http://schemas.microsoft.com/office/drawing/2014/main" id="{891F027B-7352-1AF2-436C-50EAFA701423}"/>
              </a:ext>
            </a:extLst>
          </p:cNvPr>
          <p:cNvSpPr txBox="1"/>
          <p:nvPr/>
        </p:nvSpPr>
        <p:spPr>
          <a:xfrm>
            <a:off x="5008038" y="1610072"/>
            <a:ext cx="18104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Mirror box</a:t>
            </a:r>
            <a:endParaRPr lang="en-US"/>
          </a:p>
        </p:txBody>
      </p:sp>
      <p:sp>
        <p:nvSpPr>
          <p:cNvPr id="32" name="TextBox 31">
            <a:extLst>
              <a:ext uri="{FF2B5EF4-FFF2-40B4-BE49-F238E27FC236}">
                <a16:creationId xmlns:a16="http://schemas.microsoft.com/office/drawing/2014/main" id="{61895AB4-2BBA-C249-430A-100F47A76A3E}"/>
              </a:ext>
            </a:extLst>
          </p:cNvPr>
          <p:cNvSpPr txBox="1"/>
          <p:nvPr/>
        </p:nvSpPr>
        <p:spPr>
          <a:xfrm>
            <a:off x="678341" y="4080793"/>
            <a:ext cx="2242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Arm exercises</a:t>
            </a:r>
            <a:endParaRPr lang="en-US"/>
          </a:p>
        </p:txBody>
      </p:sp>
      <p:pic>
        <p:nvPicPr>
          <p:cNvPr id="36" name="Picture 35" descr="A cartoon of a person sitting at a table&#10;&#10;Description automatically generated">
            <a:extLst>
              <a:ext uri="{FF2B5EF4-FFF2-40B4-BE49-F238E27FC236}">
                <a16:creationId xmlns:a16="http://schemas.microsoft.com/office/drawing/2014/main" id="{B5BD7B0F-AF3A-0324-9A98-559EE1E9EB1E}"/>
              </a:ext>
            </a:extLst>
          </p:cNvPr>
          <p:cNvPicPr>
            <a:picLocks noChangeAspect="1"/>
          </p:cNvPicPr>
          <p:nvPr/>
        </p:nvPicPr>
        <p:blipFill rotWithShape="1">
          <a:blip r:embed="rId3"/>
          <a:srcRect l="-182" t="9373" b="10619"/>
          <a:stretch/>
        </p:blipFill>
        <p:spPr>
          <a:xfrm>
            <a:off x="866111" y="2791431"/>
            <a:ext cx="1718891" cy="1360309"/>
          </a:xfrm>
          <a:prstGeom prst="rect">
            <a:avLst/>
          </a:prstGeom>
        </p:spPr>
      </p:pic>
      <p:pic>
        <p:nvPicPr>
          <p:cNvPr id="38" name="Picture 37" descr="A hand holding a pen and drawing on a piece of paper&#10;&#10;Description automatically generated">
            <a:extLst>
              <a:ext uri="{FF2B5EF4-FFF2-40B4-BE49-F238E27FC236}">
                <a16:creationId xmlns:a16="http://schemas.microsoft.com/office/drawing/2014/main" id="{1254C224-A8C9-F88F-E30B-A98B492DB9D6}"/>
              </a:ext>
            </a:extLst>
          </p:cNvPr>
          <p:cNvPicPr>
            <a:picLocks noChangeAspect="1"/>
          </p:cNvPicPr>
          <p:nvPr/>
        </p:nvPicPr>
        <p:blipFill rotWithShape="1">
          <a:blip r:embed="rId4"/>
          <a:srcRect l="-100" t="23039" b="25980"/>
          <a:stretch/>
        </p:blipFill>
        <p:spPr>
          <a:xfrm>
            <a:off x="5725087" y="3117333"/>
            <a:ext cx="1612546" cy="793742"/>
          </a:xfrm>
          <a:prstGeom prst="rect">
            <a:avLst/>
          </a:prstGeom>
        </p:spPr>
      </p:pic>
      <p:pic>
        <p:nvPicPr>
          <p:cNvPr id="39" name="Picture 38" descr="A person looking at a chart&#10;&#10;Description automatically generated">
            <a:extLst>
              <a:ext uri="{FF2B5EF4-FFF2-40B4-BE49-F238E27FC236}">
                <a16:creationId xmlns:a16="http://schemas.microsoft.com/office/drawing/2014/main" id="{29018413-89A6-107D-3803-129EE77C48DB}"/>
              </a:ext>
            </a:extLst>
          </p:cNvPr>
          <p:cNvPicPr>
            <a:picLocks noChangeAspect="1"/>
          </p:cNvPicPr>
          <p:nvPr/>
        </p:nvPicPr>
        <p:blipFill rotWithShape="1">
          <a:blip r:embed="rId5"/>
          <a:srcRect t="8871" r="-649" b="8871"/>
          <a:stretch/>
        </p:blipFill>
        <p:spPr>
          <a:xfrm>
            <a:off x="867914" y="5065156"/>
            <a:ext cx="1672969" cy="1368040"/>
          </a:xfrm>
          <a:prstGeom prst="rect">
            <a:avLst/>
          </a:prstGeom>
        </p:spPr>
      </p:pic>
      <p:pic>
        <p:nvPicPr>
          <p:cNvPr id="41" name="Picture 40" descr="A drawing of a person thinking&#10;&#10;Description automatically generated">
            <a:extLst>
              <a:ext uri="{FF2B5EF4-FFF2-40B4-BE49-F238E27FC236}">
                <a16:creationId xmlns:a16="http://schemas.microsoft.com/office/drawing/2014/main" id="{09646B97-0054-AD8B-DC84-7335B0903CB5}"/>
              </a:ext>
            </a:extLst>
          </p:cNvPr>
          <p:cNvPicPr>
            <a:picLocks noChangeAspect="1"/>
          </p:cNvPicPr>
          <p:nvPr/>
        </p:nvPicPr>
        <p:blipFill rotWithShape="1">
          <a:blip r:embed="rId6"/>
          <a:srcRect l="21692" t="36319" r="17224" b="27941"/>
          <a:stretch/>
        </p:blipFill>
        <p:spPr>
          <a:xfrm>
            <a:off x="4256563" y="5012376"/>
            <a:ext cx="2808202" cy="1628478"/>
          </a:xfrm>
          <a:prstGeom prst="rect">
            <a:avLst/>
          </a:prstGeom>
        </p:spPr>
      </p:pic>
      <p:pic>
        <p:nvPicPr>
          <p:cNvPr id="2" name="Picture 1">
            <a:extLst>
              <a:ext uri="{FF2B5EF4-FFF2-40B4-BE49-F238E27FC236}">
                <a16:creationId xmlns:a16="http://schemas.microsoft.com/office/drawing/2014/main" id="{CF1DAE78-4C13-08AD-A51C-DE21D602AE90}"/>
              </a:ext>
            </a:extLst>
          </p:cNvPr>
          <p:cNvPicPr>
            <a:picLocks noChangeAspect="1"/>
          </p:cNvPicPr>
          <p:nvPr/>
        </p:nvPicPr>
        <p:blipFill>
          <a:blip r:embed="rId7"/>
          <a:stretch>
            <a:fillRect/>
          </a:stretch>
        </p:blipFill>
        <p:spPr>
          <a:xfrm>
            <a:off x="4762838" y="2802407"/>
            <a:ext cx="921042" cy="964864"/>
          </a:xfrm>
          <a:prstGeom prst="rect">
            <a:avLst/>
          </a:prstGeom>
        </p:spPr>
      </p:pic>
      <p:pic>
        <p:nvPicPr>
          <p:cNvPr id="8" name="Picture 7">
            <a:extLst>
              <a:ext uri="{FF2B5EF4-FFF2-40B4-BE49-F238E27FC236}">
                <a16:creationId xmlns:a16="http://schemas.microsoft.com/office/drawing/2014/main" id="{E170F960-AD21-82D0-6AEF-4DD4BF08CAF1}"/>
              </a:ext>
            </a:extLst>
          </p:cNvPr>
          <p:cNvPicPr>
            <a:picLocks noChangeAspect="1"/>
          </p:cNvPicPr>
          <p:nvPr/>
        </p:nvPicPr>
        <p:blipFill>
          <a:blip r:embed="rId8"/>
          <a:stretch>
            <a:fillRect/>
          </a:stretch>
        </p:blipFill>
        <p:spPr>
          <a:xfrm>
            <a:off x="3801373" y="2924257"/>
            <a:ext cx="926051" cy="962591"/>
          </a:xfrm>
          <a:prstGeom prst="rect">
            <a:avLst/>
          </a:prstGeom>
        </p:spPr>
      </p:pic>
      <p:sp>
        <p:nvSpPr>
          <p:cNvPr id="13" name="TextBox 1">
            <a:extLst>
              <a:ext uri="{FF2B5EF4-FFF2-40B4-BE49-F238E27FC236}">
                <a16:creationId xmlns:a16="http://schemas.microsoft.com/office/drawing/2014/main" id="{5A947F50-5797-4F32-6EE8-86EF5782CB72}"/>
              </a:ext>
            </a:extLst>
          </p:cNvPr>
          <p:cNvSpPr txBox="1"/>
          <p:nvPr/>
        </p:nvSpPr>
        <p:spPr>
          <a:xfrm>
            <a:off x="1071406" y="8806216"/>
            <a:ext cx="85237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entury Gothic"/>
              <a:ea typeface="Calibri"/>
              <a:cs typeface="Calibri"/>
            </a:endParaRPr>
          </a:p>
        </p:txBody>
      </p:sp>
      <p:sp>
        <p:nvSpPr>
          <p:cNvPr id="14" name="TextBox 2">
            <a:extLst>
              <a:ext uri="{FF2B5EF4-FFF2-40B4-BE49-F238E27FC236}">
                <a16:creationId xmlns:a16="http://schemas.microsoft.com/office/drawing/2014/main" id="{5BDE1208-3F2A-48EA-0CA6-2157D1654E2D}"/>
              </a:ext>
            </a:extLst>
          </p:cNvPr>
          <p:cNvSpPr txBox="1"/>
          <p:nvPr/>
        </p:nvSpPr>
        <p:spPr>
          <a:xfrm>
            <a:off x="842528" y="8806217"/>
            <a:ext cx="183741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latin typeface="Century Gothic"/>
                <a:ea typeface="Calibri"/>
                <a:cs typeface="Calibri"/>
              </a:rPr>
              <a:t>Telephone</a:t>
            </a:r>
            <a:endParaRPr lang="en-US" sz="2400">
              <a:latin typeface="Century Gothic"/>
            </a:endParaRPr>
          </a:p>
        </p:txBody>
      </p:sp>
      <p:pic>
        <p:nvPicPr>
          <p:cNvPr id="15" name="Picture 14" descr="A cartoon of a person on the phone&#10;&#10;Description automatically generated">
            <a:extLst>
              <a:ext uri="{FF2B5EF4-FFF2-40B4-BE49-F238E27FC236}">
                <a16:creationId xmlns:a16="http://schemas.microsoft.com/office/drawing/2014/main" id="{3B7C0CFB-D34F-F2F8-4BC2-765E6FC02082}"/>
              </a:ext>
            </a:extLst>
          </p:cNvPr>
          <p:cNvPicPr>
            <a:picLocks noChangeAspect="1"/>
          </p:cNvPicPr>
          <p:nvPr/>
        </p:nvPicPr>
        <p:blipFill>
          <a:blip r:embed="rId9"/>
          <a:stretch>
            <a:fillRect/>
          </a:stretch>
        </p:blipFill>
        <p:spPr>
          <a:xfrm>
            <a:off x="921425" y="7346861"/>
            <a:ext cx="1702667" cy="1703607"/>
          </a:xfrm>
          <a:prstGeom prst="rect">
            <a:avLst/>
          </a:prstGeom>
        </p:spPr>
      </p:pic>
      <p:sp>
        <p:nvSpPr>
          <p:cNvPr id="16" name="TextBox 15">
            <a:extLst>
              <a:ext uri="{FF2B5EF4-FFF2-40B4-BE49-F238E27FC236}">
                <a16:creationId xmlns:a16="http://schemas.microsoft.com/office/drawing/2014/main" id="{16990DB9-CE7C-4BCA-222A-61AC1A7C6453}"/>
              </a:ext>
            </a:extLst>
          </p:cNvPr>
          <p:cNvSpPr txBox="1"/>
          <p:nvPr/>
        </p:nvSpPr>
        <p:spPr>
          <a:xfrm>
            <a:off x="4946740" y="8806216"/>
            <a:ext cx="14460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Transfers</a:t>
            </a:r>
            <a:endParaRPr lang="en-US" sz="2400">
              <a:latin typeface="Century Gothic"/>
            </a:endParaRPr>
          </a:p>
        </p:txBody>
      </p:sp>
      <p:pic>
        <p:nvPicPr>
          <p:cNvPr id="19" name="Picture 18" descr="A cartoon of a person sitting on a bed&#10;&#10;Description automatically generated">
            <a:extLst>
              <a:ext uri="{FF2B5EF4-FFF2-40B4-BE49-F238E27FC236}">
                <a16:creationId xmlns:a16="http://schemas.microsoft.com/office/drawing/2014/main" id="{677BF8BC-9E62-F817-8C11-11C25ECA36B8}"/>
              </a:ext>
            </a:extLst>
          </p:cNvPr>
          <p:cNvPicPr>
            <a:picLocks noChangeAspect="1"/>
          </p:cNvPicPr>
          <p:nvPr/>
        </p:nvPicPr>
        <p:blipFill>
          <a:blip r:embed="rId10"/>
          <a:stretch>
            <a:fillRect/>
          </a:stretch>
        </p:blipFill>
        <p:spPr>
          <a:xfrm>
            <a:off x="4294862" y="7539032"/>
            <a:ext cx="2741685" cy="1305763"/>
          </a:xfrm>
          <a:prstGeom prst="rect">
            <a:avLst/>
          </a:prstGeom>
        </p:spPr>
      </p:pic>
      <p:sp>
        <p:nvSpPr>
          <p:cNvPr id="17" name="TextBox 16">
            <a:extLst>
              <a:ext uri="{FF2B5EF4-FFF2-40B4-BE49-F238E27FC236}">
                <a16:creationId xmlns:a16="http://schemas.microsoft.com/office/drawing/2014/main" id="{BCD30E73-56EA-57F0-E9F5-A4629BE6D2D1}"/>
              </a:ext>
            </a:extLst>
          </p:cNvPr>
          <p:cNvSpPr txBox="1"/>
          <p:nvPr/>
        </p:nvSpPr>
        <p:spPr>
          <a:xfrm>
            <a:off x="42812" y="9664906"/>
            <a:ext cx="7686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272727"/>
                </a:solidFill>
                <a:latin typeface="-apple-system"/>
              </a:rPr>
              <a:t>Images used are from </a:t>
            </a:r>
            <a:r>
              <a:rPr lang="en-US" sz="1000" i="1" dirty="0" err="1">
                <a:solidFill>
                  <a:srgbClr val="272727"/>
                </a:solidFill>
                <a:latin typeface="-apple-system"/>
              </a:rPr>
              <a:t>ParticiPics</a:t>
            </a:r>
            <a:r>
              <a:rPr lang="en-US" sz="1000" i="1" dirty="0">
                <a:solidFill>
                  <a:srgbClr val="272727"/>
                </a:solidFill>
                <a:latin typeface="-apple-system"/>
              </a:rPr>
              <a:t> – a free, searchable database of pictographic images developed by the Aphasia Institute, </a:t>
            </a:r>
            <a:endParaRPr lang="en-US" sz="1000" dirty="0">
              <a:solidFill>
                <a:srgbClr val="000000"/>
              </a:solidFill>
              <a:latin typeface="Calibri" panose="020F0502020204030204"/>
              <a:cs typeface="Calibri" panose="020F0502020204030204"/>
            </a:endParaRPr>
          </a:p>
          <a:p>
            <a:r>
              <a:rPr lang="en-US" sz="1000" i="1" dirty="0">
                <a:solidFill>
                  <a:srgbClr val="0274BE"/>
                </a:solidFill>
                <a:latin typeface="-apple-system"/>
                <a:hlinkClick r:id="rId11"/>
              </a:rPr>
              <a:t>https://www.aphasia.ca/participics</a:t>
            </a:r>
            <a:endParaRPr lang="en-US" sz="1000">
              <a:cs typeface="Calibri"/>
            </a:endParaRPr>
          </a:p>
        </p:txBody>
      </p:sp>
      <p:pic>
        <p:nvPicPr>
          <p:cNvPr id="23" name="Picture 22" descr="Sitting Man - Free people icons">
            <a:extLst>
              <a:ext uri="{FF2B5EF4-FFF2-40B4-BE49-F238E27FC236}">
                <a16:creationId xmlns:a16="http://schemas.microsoft.com/office/drawing/2014/main" id="{951CAE9E-B022-5FD9-A3C6-51D546D0C988}"/>
              </a:ext>
            </a:extLst>
          </p:cNvPr>
          <p:cNvPicPr>
            <a:picLocks noChangeAspect="1"/>
          </p:cNvPicPr>
          <p:nvPr/>
        </p:nvPicPr>
        <p:blipFill>
          <a:blip r:embed="rId12"/>
          <a:stretch>
            <a:fillRect/>
          </a:stretch>
        </p:blipFill>
        <p:spPr>
          <a:xfrm>
            <a:off x="1045402" y="744349"/>
            <a:ext cx="900517" cy="941518"/>
          </a:xfrm>
          <a:prstGeom prst="rect">
            <a:avLst/>
          </a:prstGeom>
        </p:spPr>
      </p:pic>
      <p:pic>
        <p:nvPicPr>
          <p:cNvPr id="22" name="Picture 21" descr="Rowing Basic Miscellany Lineal icon">
            <a:extLst>
              <a:ext uri="{FF2B5EF4-FFF2-40B4-BE49-F238E27FC236}">
                <a16:creationId xmlns:a16="http://schemas.microsoft.com/office/drawing/2014/main" id="{944B0886-F3F0-3361-FA7B-F09E37523261}"/>
              </a:ext>
            </a:extLst>
          </p:cNvPr>
          <p:cNvPicPr>
            <a:picLocks noChangeAspect="1"/>
          </p:cNvPicPr>
          <p:nvPr/>
        </p:nvPicPr>
        <p:blipFill rotWithShape="1">
          <a:blip r:embed="rId13"/>
          <a:srcRect l="45429" t="-453" r="-277" b="453"/>
          <a:stretch/>
        </p:blipFill>
        <p:spPr>
          <a:xfrm>
            <a:off x="1562261" y="610983"/>
            <a:ext cx="473859" cy="853445"/>
          </a:xfrm>
          <a:prstGeom prst="rect">
            <a:avLst/>
          </a:prstGeom>
        </p:spPr>
      </p:pic>
      <p:pic>
        <p:nvPicPr>
          <p:cNvPr id="25" name="Picture 24" descr="A person&amp;#39;s hand on a table with a mirror&#10;&#10;Description automatically generated">
            <a:extLst>
              <a:ext uri="{FF2B5EF4-FFF2-40B4-BE49-F238E27FC236}">
                <a16:creationId xmlns:a16="http://schemas.microsoft.com/office/drawing/2014/main" id="{E69E5E5E-8828-00C3-03FC-B7E3DF2E8B88}"/>
              </a:ext>
            </a:extLst>
          </p:cNvPr>
          <p:cNvPicPr>
            <a:picLocks noChangeAspect="1"/>
          </p:cNvPicPr>
          <p:nvPr/>
        </p:nvPicPr>
        <p:blipFill rotWithShape="1">
          <a:blip r:embed="rId14"/>
          <a:srcRect l="13402" r="7216" b="553"/>
          <a:stretch/>
        </p:blipFill>
        <p:spPr>
          <a:xfrm rot="-5400000">
            <a:off x="5495373" y="494225"/>
            <a:ext cx="767445" cy="1300793"/>
          </a:xfrm>
          <a:prstGeom prst="rect">
            <a:avLst/>
          </a:prstGeom>
        </p:spPr>
      </p:pic>
    </p:spTree>
    <p:extLst>
      <p:ext uri="{BB962C8B-B14F-4D97-AF65-F5344CB8AC3E}">
        <p14:creationId xmlns:p14="http://schemas.microsoft.com/office/powerpoint/2010/main" val="154560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latin typeface="Century Gothic"/>
              </a:rPr>
              <a:t>Activiti</a:t>
            </a:r>
            <a:r>
              <a:rPr lang="en-US" sz="2400" b="1">
                <a:latin typeface="Century Gothic"/>
              </a:rPr>
              <a:t>é</a:t>
            </a:r>
            <a:r>
              <a:rPr lang="en-CA" sz="2400" b="1">
                <a:latin typeface="Century Gothic"/>
              </a:rPr>
              <a:t>s </a:t>
            </a:r>
            <a:r>
              <a:rPr lang="en-CA" sz="2400" b="1" err="1">
                <a:latin typeface="Century Gothic"/>
              </a:rPr>
              <a:t>en</a:t>
            </a:r>
            <a:r>
              <a:rPr lang="en-CA" sz="2400" b="1">
                <a:latin typeface="Century Gothic"/>
              </a:rPr>
              <a:t> </a:t>
            </a:r>
            <a:r>
              <a:rPr lang="en-CA" sz="2400" b="1" err="1">
                <a:latin typeface="Century Gothic"/>
              </a:rPr>
              <a:t>ergoth</a:t>
            </a:r>
            <a:r>
              <a:rPr lang="en-US" sz="2400" b="1" err="1">
                <a:latin typeface="Century Gothic"/>
              </a:rPr>
              <a:t>érapie</a:t>
            </a:r>
            <a:endParaRPr lang="en-US" sz="2400" err="1">
              <a:latin typeface="Century Gothic"/>
            </a:endParaRPr>
          </a:p>
        </p:txBody>
      </p:sp>
      <p:sp>
        <p:nvSpPr>
          <p:cNvPr id="9" name="TextBox 8">
            <a:extLst>
              <a:ext uri="{FF2B5EF4-FFF2-40B4-BE49-F238E27FC236}">
                <a16:creationId xmlns:a16="http://schemas.microsoft.com/office/drawing/2014/main" id="{53E11676-54B2-D78B-EA42-2E73EBC4967E}"/>
              </a:ext>
            </a:extLst>
          </p:cNvPr>
          <p:cNvSpPr txBox="1"/>
          <p:nvPr/>
        </p:nvSpPr>
        <p:spPr>
          <a:xfrm>
            <a:off x="4238366" y="3986046"/>
            <a:ext cx="33757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mn-lt"/>
                <a:cs typeface="+mn-lt"/>
              </a:rPr>
              <a:t>Exercices</a:t>
            </a:r>
            <a:r>
              <a:rPr lang="en-US" sz="2400">
                <a:latin typeface="Century Gothic"/>
                <a:ea typeface="+mn-lt"/>
                <a:cs typeface="+mn-lt"/>
              </a:rPr>
              <a:t> pour mains</a:t>
            </a:r>
            <a:endParaRPr lang="en-US">
              <a:latin typeface="Century Gothic"/>
            </a:endParaRPr>
          </a:p>
        </p:txBody>
      </p:sp>
      <p:sp>
        <p:nvSpPr>
          <p:cNvPr id="10" name="TextBox 9">
            <a:extLst>
              <a:ext uri="{FF2B5EF4-FFF2-40B4-BE49-F238E27FC236}">
                <a16:creationId xmlns:a16="http://schemas.microsoft.com/office/drawing/2014/main" id="{63BEB2AA-7272-1DF9-32CA-6A87BB34E298}"/>
              </a:ext>
            </a:extLst>
          </p:cNvPr>
          <p:cNvSpPr txBox="1"/>
          <p:nvPr/>
        </p:nvSpPr>
        <p:spPr>
          <a:xfrm>
            <a:off x="1124025" y="6564777"/>
            <a:ext cx="10547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Vision</a:t>
            </a:r>
            <a:endParaRPr lang="en-US">
              <a:latin typeface="Century Gothic"/>
            </a:endParaRPr>
          </a:p>
        </p:txBody>
      </p:sp>
      <p:sp>
        <p:nvSpPr>
          <p:cNvPr id="11" name="TextBox 10">
            <a:extLst>
              <a:ext uri="{FF2B5EF4-FFF2-40B4-BE49-F238E27FC236}">
                <a16:creationId xmlns:a16="http://schemas.microsoft.com/office/drawing/2014/main" id="{E7F99CA0-89B6-0F75-402E-4F510225B75E}"/>
              </a:ext>
            </a:extLst>
          </p:cNvPr>
          <p:cNvSpPr txBox="1"/>
          <p:nvPr/>
        </p:nvSpPr>
        <p:spPr>
          <a:xfrm>
            <a:off x="4713445" y="6564776"/>
            <a:ext cx="17969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Cognition</a:t>
            </a:r>
            <a:endParaRPr lang="en-US" sz="2400">
              <a:latin typeface="Century Gothic"/>
            </a:endParaRPr>
          </a:p>
        </p:txBody>
      </p:sp>
      <p:sp>
        <p:nvSpPr>
          <p:cNvPr id="12" name="TextBox 11">
            <a:extLst>
              <a:ext uri="{FF2B5EF4-FFF2-40B4-BE49-F238E27FC236}">
                <a16:creationId xmlns:a16="http://schemas.microsoft.com/office/drawing/2014/main" id="{2EE0A223-A000-328F-C1F6-0F7A5582DC60}"/>
              </a:ext>
            </a:extLst>
          </p:cNvPr>
          <p:cNvSpPr txBox="1"/>
          <p:nvPr/>
        </p:nvSpPr>
        <p:spPr>
          <a:xfrm>
            <a:off x="1002745" y="8792475"/>
            <a:ext cx="8523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entury Gothic"/>
              <a:ea typeface="Calibri"/>
              <a:cs typeface="Calibri"/>
            </a:endParaRPr>
          </a:p>
        </p:txBody>
      </p:sp>
      <p:sp>
        <p:nvSpPr>
          <p:cNvPr id="3" name="TextBox 2">
            <a:extLst>
              <a:ext uri="{FF2B5EF4-FFF2-40B4-BE49-F238E27FC236}">
                <a16:creationId xmlns:a16="http://schemas.microsoft.com/office/drawing/2014/main" id="{9322FA40-16B3-04D7-6E35-3A2A70F87171}"/>
              </a:ext>
            </a:extLst>
          </p:cNvPr>
          <p:cNvSpPr txBox="1"/>
          <p:nvPr/>
        </p:nvSpPr>
        <p:spPr>
          <a:xfrm>
            <a:off x="850038" y="1677339"/>
            <a:ext cx="19588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mn-lt"/>
                <a:cs typeface="+mn-lt"/>
              </a:rPr>
              <a:t>Vélo</a:t>
            </a:r>
            <a:r>
              <a:rPr lang="en-US" sz="2400">
                <a:latin typeface="Century Gothic"/>
                <a:ea typeface="+mn-lt"/>
                <a:cs typeface="+mn-lt"/>
              </a:rPr>
              <a:t> à bras</a:t>
            </a:r>
            <a:endParaRPr lang="en-US">
              <a:latin typeface="Century Gothic"/>
            </a:endParaRPr>
          </a:p>
        </p:txBody>
      </p:sp>
      <p:sp>
        <p:nvSpPr>
          <p:cNvPr id="18" name="TextBox 17">
            <a:extLst>
              <a:ext uri="{FF2B5EF4-FFF2-40B4-BE49-F238E27FC236}">
                <a16:creationId xmlns:a16="http://schemas.microsoft.com/office/drawing/2014/main" id="{891F027B-7352-1AF2-436C-50EAFA701423}"/>
              </a:ext>
            </a:extLst>
          </p:cNvPr>
          <p:cNvSpPr txBox="1"/>
          <p:nvPr/>
        </p:nvSpPr>
        <p:spPr>
          <a:xfrm>
            <a:off x="4939378" y="1569329"/>
            <a:ext cx="23366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mn-lt"/>
                <a:cs typeface="+mn-lt"/>
              </a:rPr>
              <a:t>Boîte</a:t>
            </a:r>
            <a:r>
              <a:rPr lang="en-US" sz="2400">
                <a:latin typeface="Century Gothic"/>
                <a:ea typeface="+mn-lt"/>
                <a:cs typeface="+mn-lt"/>
              </a:rPr>
              <a:t> à </a:t>
            </a:r>
            <a:r>
              <a:rPr lang="en-US" sz="2400" err="1">
                <a:latin typeface="Century Gothic"/>
                <a:ea typeface="+mn-lt"/>
                <a:cs typeface="+mn-lt"/>
              </a:rPr>
              <a:t>miroir</a:t>
            </a:r>
            <a:endParaRPr lang="en-US" err="1">
              <a:latin typeface="Century Gothic"/>
            </a:endParaRPr>
          </a:p>
        </p:txBody>
      </p:sp>
      <p:sp>
        <p:nvSpPr>
          <p:cNvPr id="32" name="TextBox 31">
            <a:extLst>
              <a:ext uri="{FF2B5EF4-FFF2-40B4-BE49-F238E27FC236}">
                <a16:creationId xmlns:a16="http://schemas.microsoft.com/office/drawing/2014/main" id="{61895AB4-2BBA-C249-430A-100F47A76A3E}"/>
              </a:ext>
            </a:extLst>
          </p:cNvPr>
          <p:cNvSpPr txBox="1"/>
          <p:nvPr/>
        </p:nvSpPr>
        <p:spPr>
          <a:xfrm>
            <a:off x="420768" y="4067052"/>
            <a:ext cx="30653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mn-lt"/>
                <a:cs typeface="+mn-lt"/>
              </a:rPr>
              <a:t>Exercices</a:t>
            </a:r>
            <a:r>
              <a:rPr lang="en-US" sz="2400">
                <a:latin typeface="Century Gothic"/>
                <a:ea typeface="+mn-lt"/>
                <a:cs typeface="+mn-lt"/>
              </a:rPr>
              <a:t> pour bras</a:t>
            </a:r>
            <a:endParaRPr lang="en-US">
              <a:latin typeface="Century Gothic"/>
            </a:endParaRPr>
          </a:p>
        </p:txBody>
      </p:sp>
      <p:pic>
        <p:nvPicPr>
          <p:cNvPr id="36" name="Picture 35" descr="A cartoon of a person sitting at a table&#10;&#10;Description automatically generated">
            <a:extLst>
              <a:ext uri="{FF2B5EF4-FFF2-40B4-BE49-F238E27FC236}">
                <a16:creationId xmlns:a16="http://schemas.microsoft.com/office/drawing/2014/main" id="{B5BD7B0F-AF3A-0324-9A98-559EE1E9EB1E}"/>
              </a:ext>
            </a:extLst>
          </p:cNvPr>
          <p:cNvPicPr>
            <a:picLocks noChangeAspect="1"/>
          </p:cNvPicPr>
          <p:nvPr/>
        </p:nvPicPr>
        <p:blipFill rotWithShape="1">
          <a:blip r:embed="rId3"/>
          <a:srcRect l="-182" t="9373" b="10619"/>
          <a:stretch/>
        </p:blipFill>
        <p:spPr>
          <a:xfrm>
            <a:off x="797451" y="2777690"/>
            <a:ext cx="1718891" cy="1360309"/>
          </a:xfrm>
          <a:prstGeom prst="rect">
            <a:avLst/>
          </a:prstGeom>
        </p:spPr>
      </p:pic>
      <p:pic>
        <p:nvPicPr>
          <p:cNvPr id="38" name="Picture 37" descr="A hand holding a pen and drawing on a piece of paper&#10;&#10;Description automatically generated">
            <a:extLst>
              <a:ext uri="{FF2B5EF4-FFF2-40B4-BE49-F238E27FC236}">
                <a16:creationId xmlns:a16="http://schemas.microsoft.com/office/drawing/2014/main" id="{1254C224-A8C9-F88F-E30B-A98B492DB9D6}"/>
              </a:ext>
            </a:extLst>
          </p:cNvPr>
          <p:cNvPicPr>
            <a:picLocks noChangeAspect="1"/>
          </p:cNvPicPr>
          <p:nvPr/>
        </p:nvPicPr>
        <p:blipFill rotWithShape="1">
          <a:blip r:embed="rId4"/>
          <a:srcRect l="-100" t="23039" b="25980"/>
          <a:stretch/>
        </p:blipFill>
        <p:spPr>
          <a:xfrm>
            <a:off x="5587766" y="3007405"/>
            <a:ext cx="1612546" cy="793742"/>
          </a:xfrm>
          <a:prstGeom prst="rect">
            <a:avLst/>
          </a:prstGeom>
        </p:spPr>
      </p:pic>
      <p:pic>
        <p:nvPicPr>
          <p:cNvPr id="39" name="Picture 38" descr="A person looking at a chart&#10;&#10;Description automatically generated">
            <a:extLst>
              <a:ext uri="{FF2B5EF4-FFF2-40B4-BE49-F238E27FC236}">
                <a16:creationId xmlns:a16="http://schemas.microsoft.com/office/drawing/2014/main" id="{29018413-89A6-107D-3803-129EE77C48DB}"/>
              </a:ext>
            </a:extLst>
          </p:cNvPr>
          <p:cNvPicPr>
            <a:picLocks noChangeAspect="1"/>
          </p:cNvPicPr>
          <p:nvPr/>
        </p:nvPicPr>
        <p:blipFill rotWithShape="1">
          <a:blip r:embed="rId5"/>
          <a:srcRect t="8871" r="-649" b="8871"/>
          <a:stretch/>
        </p:blipFill>
        <p:spPr>
          <a:xfrm>
            <a:off x="799253" y="5051415"/>
            <a:ext cx="1672969" cy="1368040"/>
          </a:xfrm>
          <a:prstGeom prst="rect">
            <a:avLst/>
          </a:prstGeom>
        </p:spPr>
      </p:pic>
      <p:pic>
        <p:nvPicPr>
          <p:cNvPr id="41" name="Picture 40" descr="A drawing of a person thinking&#10;&#10;Description automatically generated">
            <a:extLst>
              <a:ext uri="{FF2B5EF4-FFF2-40B4-BE49-F238E27FC236}">
                <a16:creationId xmlns:a16="http://schemas.microsoft.com/office/drawing/2014/main" id="{09646B97-0054-AD8B-DC84-7335B0903CB5}"/>
              </a:ext>
            </a:extLst>
          </p:cNvPr>
          <p:cNvPicPr>
            <a:picLocks noChangeAspect="1"/>
          </p:cNvPicPr>
          <p:nvPr/>
        </p:nvPicPr>
        <p:blipFill rotWithShape="1">
          <a:blip r:embed="rId6"/>
          <a:srcRect l="21692" t="36319" r="17224" b="27941"/>
          <a:stretch/>
        </p:blipFill>
        <p:spPr>
          <a:xfrm>
            <a:off x="4187903" y="4998635"/>
            <a:ext cx="2808202" cy="1628478"/>
          </a:xfrm>
          <a:prstGeom prst="rect">
            <a:avLst/>
          </a:prstGeom>
        </p:spPr>
      </p:pic>
      <p:pic>
        <p:nvPicPr>
          <p:cNvPr id="2" name="Picture 1">
            <a:extLst>
              <a:ext uri="{FF2B5EF4-FFF2-40B4-BE49-F238E27FC236}">
                <a16:creationId xmlns:a16="http://schemas.microsoft.com/office/drawing/2014/main" id="{CF1DAE78-4C13-08AD-A51C-DE21D602AE90}"/>
              </a:ext>
            </a:extLst>
          </p:cNvPr>
          <p:cNvPicPr>
            <a:picLocks noChangeAspect="1"/>
          </p:cNvPicPr>
          <p:nvPr/>
        </p:nvPicPr>
        <p:blipFill>
          <a:blip r:embed="rId7"/>
          <a:stretch>
            <a:fillRect/>
          </a:stretch>
        </p:blipFill>
        <p:spPr>
          <a:xfrm>
            <a:off x="4474462" y="2774925"/>
            <a:ext cx="921042" cy="964864"/>
          </a:xfrm>
          <a:prstGeom prst="rect">
            <a:avLst/>
          </a:prstGeom>
        </p:spPr>
      </p:pic>
      <p:sp>
        <p:nvSpPr>
          <p:cNvPr id="13" name="TextBox 1">
            <a:extLst>
              <a:ext uri="{FF2B5EF4-FFF2-40B4-BE49-F238E27FC236}">
                <a16:creationId xmlns:a16="http://schemas.microsoft.com/office/drawing/2014/main" id="{5A947F50-5797-4F32-6EE8-86EF5782CB72}"/>
              </a:ext>
            </a:extLst>
          </p:cNvPr>
          <p:cNvSpPr txBox="1"/>
          <p:nvPr/>
        </p:nvSpPr>
        <p:spPr>
          <a:xfrm>
            <a:off x="1002745" y="8792475"/>
            <a:ext cx="85237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entury Gothic"/>
              <a:ea typeface="Calibri"/>
              <a:cs typeface="Calibri"/>
            </a:endParaRPr>
          </a:p>
        </p:txBody>
      </p:sp>
      <p:pic>
        <p:nvPicPr>
          <p:cNvPr id="15" name="Picture 14" descr="A cartoon of a person on the phone&#10;&#10;Description automatically generated">
            <a:extLst>
              <a:ext uri="{FF2B5EF4-FFF2-40B4-BE49-F238E27FC236}">
                <a16:creationId xmlns:a16="http://schemas.microsoft.com/office/drawing/2014/main" id="{3B7C0CFB-D34F-F2F8-4BC2-765E6FC02082}"/>
              </a:ext>
            </a:extLst>
          </p:cNvPr>
          <p:cNvPicPr>
            <a:picLocks noChangeAspect="1"/>
          </p:cNvPicPr>
          <p:nvPr/>
        </p:nvPicPr>
        <p:blipFill>
          <a:blip r:embed="rId8"/>
          <a:stretch>
            <a:fillRect/>
          </a:stretch>
        </p:blipFill>
        <p:spPr>
          <a:xfrm>
            <a:off x="852765" y="7333120"/>
            <a:ext cx="1702667" cy="1703607"/>
          </a:xfrm>
          <a:prstGeom prst="rect">
            <a:avLst/>
          </a:prstGeom>
        </p:spPr>
      </p:pic>
      <p:sp>
        <p:nvSpPr>
          <p:cNvPr id="16" name="TextBox 1">
            <a:extLst>
              <a:ext uri="{FF2B5EF4-FFF2-40B4-BE49-F238E27FC236}">
                <a16:creationId xmlns:a16="http://schemas.microsoft.com/office/drawing/2014/main" id="{2BB01D14-4351-613E-DC6D-F4DE6E39187D}"/>
              </a:ext>
            </a:extLst>
          </p:cNvPr>
          <p:cNvSpPr txBox="1"/>
          <p:nvPr/>
        </p:nvSpPr>
        <p:spPr>
          <a:xfrm>
            <a:off x="773868" y="8873483"/>
            <a:ext cx="183741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err="1">
                <a:latin typeface="Century Gothic"/>
                <a:ea typeface="Calibri"/>
                <a:cs typeface="Calibri"/>
              </a:rPr>
              <a:t>Téléphone</a:t>
            </a:r>
            <a:endParaRPr lang="en-US" sz="2400" err="1">
              <a:latin typeface="Century Gothic"/>
            </a:endParaRPr>
          </a:p>
        </p:txBody>
      </p:sp>
      <p:sp>
        <p:nvSpPr>
          <p:cNvPr id="19" name="TextBox 18">
            <a:extLst>
              <a:ext uri="{FF2B5EF4-FFF2-40B4-BE49-F238E27FC236}">
                <a16:creationId xmlns:a16="http://schemas.microsoft.com/office/drawing/2014/main" id="{AF378040-9FEE-C7D3-2D3A-AB1F3C4E4341}"/>
              </a:ext>
            </a:extLst>
          </p:cNvPr>
          <p:cNvSpPr txBox="1"/>
          <p:nvPr/>
        </p:nvSpPr>
        <p:spPr>
          <a:xfrm>
            <a:off x="4891574" y="8873482"/>
            <a:ext cx="15270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Calibri"/>
                <a:cs typeface="Calibri"/>
              </a:rPr>
              <a:t>Transferts</a:t>
            </a:r>
            <a:endParaRPr lang="en-US" sz="2400" err="1">
              <a:latin typeface="Century Gothic"/>
            </a:endParaRPr>
          </a:p>
        </p:txBody>
      </p:sp>
      <p:pic>
        <p:nvPicPr>
          <p:cNvPr id="21" name="Picture 20" descr="A cartoon of a person sitting on a bed&#10;&#10;Description automatically generated">
            <a:extLst>
              <a:ext uri="{FF2B5EF4-FFF2-40B4-BE49-F238E27FC236}">
                <a16:creationId xmlns:a16="http://schemas.microsoft.com/office/drawing/2014/main" id="{10C8952E-57CC-55A9-4F19-EE2D7773C29F}"/>
              </a:ext>
            </a:extLst>
          </p:cNvPr>
          <p:cNvPicPr>
            <a:picLocks noChangeAspect="1"/>
          </p:cNvPicPr>
          <p:nvPr/>
        </p:nvPicPr>
        <p:blipFill>
          <a:blip r:embed="rId9"/>
          <a:stretch>
            <a:fillRect/>
          </a:stretch>
        </p:blipFill>
        <p:spPr>
          <a:xfrm>
            <a:off x="4226202" y="7525291"/>
            <a:ext cx="2741685" cy="1305763"/>
          </a:xfrm>
          <a:prstGeom prst="rect">
            <a:avLst/>
          </a:prstGeom>
        </p:spPr>
      </p:pic>
      <p:sp>
        <p:nvSpPr>
          <p:cNvPr id="14" name="TextBox 13">
            <a:extLst>
              <a:ext uri="{FF2B5EF4-FFF2-40B4-BE49-F238E27FC236}">
                <a16:creationId xmlns:a16="http://schemas.microsoft.com/office/drawing/2014/main" id="{0C387335-0B95-1667-F35E-28BC855C3AB0}"/>
              </a:ext>
            </a:extLst>
          </p:cNvPr>
          <p:cNvSpPr txBox="1"/>
          <p:nvPr/>
        </p:nvSpPr>
        <p:spPr>
          <a:xfrm>
            <a:off x="42812" y="9664906"/>
            <a:ext cx="7686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272727"/>
                </a:solidFill>
                <a:latin typeface="-apple-system"/>
              </a:rPr>
              <a:t>Images used are from </a:t>
            </a:r>
            <a:r>
              <a:rPr lang="en-US" sz="1000" i="1" dirty="0" err="1">
                <a:solidFill>
                  <a:srgbClr val="272727"/>
                </a:solidFill>
                <a:latin typeface="-apple-system"/>
              </a:rPr>
              <a:t>ParticiPics</a:t>
            </a:r>
            <a:r>
              <a:rPr lang="en-US" sz="1000" i="1" dirty="0">
                <a:solidFill>
                  <a:srgbClr val="272727"/>
                </a:solidFill>
                <a:latin typeface="-apple-system"/>
              </a:rPr>
              <a:t> – a free, searchable database of pictographic images developed by the Aphasia Institute, </a:t>
            </a:r>
            <a:endParaRPr lang="en-US" sz="1000" dirty="0">
              <a:solidFill>
                <a:srgbClr val="000000"/>
              </a:solidFill>
              <a:latin typeface="Calibri" panose="020F0502020204030204"/>
              <a:cs typeface="Calibri" panose="020F0502020204030204"/>
            </a:endParaRPr>
          </a:p>
          <a:p>
            <a:r>
              <a:rPr lang="en-US" sz="1000" i="1" dirty="0">
                <a:solidFill>
                  <a:srgbClr val="0274BE"/>
                </a:solidFill>
                <a:latin typeface="-apple-system"/>
                <a:hlinkClick r:id="rId10"/>
              </a:rPr>
              <a:t>https://www.aphasia.ca/participics</a:t>
            </a:r>
            <a:endParaRPr lang="en-US" sz="1000">
              <a:cs typeface="Calibri"/>
            </a:endParaRPr>
          </a:p>
        </p:txBody>
      </p:sp>
      <p:pic>
        <p:nvPicPr>
          <p:cNvPr id="17" name="Picture 16" descr="Sitting Man - Free people icons">
            <a:extLst>
              <a:ext uri="{FF2B5EF4-FFF2-40B4-BE49-F238E27FC236}">
                <a16:creationId xmlns:a16="http://schemas.microsoft.com/office/drawing/2014/main" id="{A080EDE5-3B6B-CC87-5F38-CCA614C01C1E}"/>
              </a:ext>
            </a:extLst>
          </p:cNvPr>
          <p:cNvPicPr>
            <a:picLocks noChangeAspect="1"/>
          </p:cNvPicPr>
          <p:nvPr/>
        </p:nvPicPr>
        <p:blipFill>
          <a:blip r:embed="rId11"/>
          <a:stretch>
            <a:fillRect/>
          </a:stretch>
        </p:blipFill>
        <p:spPr>
          <a:xfrm>
            <a:off x="1045402" y="744349"/>
            <a:ext cx="900517" cy="941518"/>
          </a:xfrm>
          <a:prstGeom prst="rect">
            <a:avLst/>
          </a:prstGeom>
        </p:spPr>
      </p:pic>
      <p:pic>
        <p:nvPicPr>
          <p:cNvPr id="23" name="Picture 22" descr="Rowing Basic Miscellany Lineal icon">
            <a:extLst>
              <a:ext uri="{FF2B5EF4-FFF2-40B4-BE49-F238E27FC236}">
                <a16:creationId xmlns:a16="http://schemas.microsoft.com/office/drawing/2014/main" id="{2F10F0DF-898A-FD76-16C4-32DD0B1F9751}"/>
              </a:ext>
            </a:extLst>
          </p:cNvPr>
          <p:cNvPicPr>
            <a:picLocks noChangeAspect="1"/>
          </p:cNvPicPr>
          <p:nvPr/>
        </p:nvPicPr>
        <p:blipFill rotWithShape="1">
          <a:blip r:embed="rId12"/>
          <a:srcRect l="45429" t="-453" r="-277" b="453"/>
          <a:stretch/>
        </p:blipFill>
        <p:spPr>
          <a:xfrm>
            <a:off x="1562261" y="610983"/>
            <a:ext cx="473859" cy="853445"/>
          </a:xfrm>
          <a:prstGeom prst="rect">
            <a:avLst/>
          </a:prstGeom>
        </p:spPr>
      </p:pic>
      <p:pic>
        <p:nvPicPr>
          <p:cNvPr id="26" name="Picture 25" descr="A person&amp;#39;s hand on a table with a mirror&#10;&#10;Description automatically generated">
            <a:extLst>
              <a:ext uri="{FF2B5EF4-FFF2-40B4-BE49-F238E27FC236}">
                <a16:creationId xmlns:a16="http://schemas.microsoft.com/office/drawing/2014/main" id="{8BD924CB-C411-A758-A859-0DDC8319C71E}"/>
              </a:ext>
            </a:extLst>
          </p:cNvPr>
          <p:cNvPicPr>
            <a:picLocks noChangeAspect="1"/>
          </p:cNvPicPr>
          <p:nvPr/>
        </p:nvPicPr>
        <p:blipFill rotWithShape="1">
          <a:blip r:embed="rId13"/>
          <a:srcRect l="13402" r="7216" b="553"/>
          <a:stretch/>
        </p:blipFill>
        <p:spPr>
          <a:xfrm rot="-5400000">
            <a:off x="5495373" y="494225"/>
            <a:ext cx="767445" cy="1300793"/>
          </a:xfrm>
          <a:prstGeom prst="rect">
            <a:avLst/>
          </a:prstGeom>
        </p:spPr>
      </p:pic>
    </p:spTree>
    <p:extLst>
      <p:ext uri="{BB962C8B-B14F-4D97-AF65-F5344CB8AC3E}">
        <p14:creationId xmlns:p14="http://schemas.microsoft.com/office/powerpoint/2010/main" val="12133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stack of coins and a dollar sign&#10;&#10;Description automatically generated">
            <a:extLst>
              <a:ext uri="{FF2B5EF4-FFF2-40B4-BE49-F238E27FC236}">
                <a16:creationId xmlns:a16="http://schemas.microsoft.com/office/drawing/2014/main" id="{2ABD9109-359D-0258-E59E-987D4610FEF2}"/>
              </a:ext>
            </a:extLst>
          </p:cNvPr>
          <p:cNvPicPr>
            <a:picLocks noChangeAspect="1"/>
          </p:cNvPicPr>
          <p:nvPr/>
        </p:nvPicPr>
        <p:blipFill rotWithShape="1">
          <a:blip r:embed="rId2"/>
          <a:srcRect l="-1483" t="23645" r="493" b="23645"/>
          <a:stretch/>
        </p:blipFill>
        <p:spPr>
          <a:xfrm>
            <a:off x="166262" y="5516210"/>
            <a:ext cx="2768830" cy="1445926"/>
          </a:xfrm>
          <a:prstGeom prst="rect">
            <a:avLst/>
          </a:prstGeom>
        </p:spPr>
      </p:pic>
      <p:pic>
        <p:nvPicPr>
          <p:cNvPr id="43" name="Picture 42" descr="A black and white pills spilling out of a jar&#10;&#10;Description automatically generated">
            <a:extLst>
              <a:ext uri="{FF2B5EF4-FFF2-40B4-BE49-F238E27FC236}">
                <a16:creationId xmlns:a16="http://schemas.microsoft.com/office/drawing/2014/main" id="{F1D65929-7A03-93A2-9D4E-FD0B8E6D7D07}"/>
              </a:ext>
            </a:extLst>
          </p:cNvPr>
          <p:cNvPicPr>
            <a:picLocks noChangeAspect="1"/>
          </p:cNvPicPr>
          <p:nvPr/>
        </p:nvPicPr>
        <p:blipFill>
          <a:blip r:embed="rId3"/>
          <a:stretch>
            <a:fillRect/>
          </a:stretch>
        </p:blipFill>
        <p:spPr>
          <a:xfrm>
            <a:off x="4753172" y="3302012"/>
            <a:ext cx="1284362" cy="1285071"/>
          </a:xfrm>
          <a:prstGeom prst="rect">
            <a:avLst/>
          </a:prstGeom>
        </p:spPr>
      </p:pic>
      <p:pic>
        <p:nvPicPr>
          <p:cNvPr id="26" name="Picture 25" descr="A person in a wheelchair and a person in a wheelchair&#10;&#10;Description automatically generated">
            <a:extLst>
              <a:ext uri="{FF2B5EF4-FFF2-40B4-BE49-F238E27FC236}">
                <a16:creationId xmlns:a16="http://schemas.microsoft.com/office/drawing/2014/main" id="{84992BE1-731D-9D5D-586C-1AB73AD30B03}"/>
              </a:ext>
            </a:extLst>
          </p:cNvPr>
          <p:cNvPicPr>
            <a:picLocks noChangeAspect="1"/>
          </p:cNvPicPr>
          <p:nvPr/>
        </p:nvPicPr>
        <p:blipFill rotWithShape="1">
          <a:blip r:embed="rId4"/>
          <a:srcRect t="19118" b="18627"/>
          <a:stretch/>
        </p:blipFill>
        <p:spPr>
          <a:xfrm>
            <a:off x="339048" y="507264"/>
            <a:ext cx="2444823" cy="1505261"/>
          </a:xfrm>
          <a:prstGeom prst="rect">
            <a:avLst/>
          </a:prstGeom>
        </p:spPr>
      </p:pic>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5"/>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latin typeface="Century Gothic"/>
              </a:rPr>
              <a:t>Occupational Therapy Activities</a:t>
            </a:r>
            <a:endParaRPr lang="en-US" sz="2400">
              <a:latin typeface="Century Gothic"/>
            </a:endParaRPr>
          </a:p>
        </p:txBody>
      </p:sp>
      <p:sp>
        <p:nvSpPr>
          <p:cNvPr id="9" name="TextBox 8">
            <a:extLst>
              <a:ext uri="{FF2B5EF4-FFF2-40B4-BE49-F238E27FC236}">
                <a16:creationId xmlns:a16="http://schemas.microsoft.com/office/drawing/2014/main" id="{53E11676-54B2-D78B-EA42-2E73EBC4967E}"/>
              </a:ext>
            </a:extLst>
          </p:cNvPr>
          <p:cNvSpPr txBox="1"/>
          <p:nvPr/>
        </p:nvSpPr>
        <p:spPr>
          <a:xfrm>
            <a:off x="4670882" y="4315829"/>
            <a:ext cx="24311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Medications</a:t>
            </a:r>
            <a:endParaRPr lang="en-US"/>
          </a:p>
        </p:txBody>
      </p:sp>
      <p:sp>
        <p:nvSpPr>
          <p:cNvPr id="10" name="TextBox 9">
            <a:extLst>
              <a:ext uri="{FF2B5EF4-FFF2-40B4-BE49-F238E27FC236}">
                <a16:creationId xmlns:a16="http://schemas.microsoft.com/office/drawing/2014/main" id="{63BEB2AA-7272-1DF9-32CA-6A87BB34E298}"/>
              </a:ext>
            </a:extLst>
          </p:cNvPr>
          <p:cNvSpPr txBox="1"/>
          <p:nvPr/>
        </p:nvSpPr>
        <p:spPr>
          <a:xfrm>
            <a:off x="1084258" y="6894560"/>
            <a:ext cx="12167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Money</a:t>
            </a:r>
            <a:endParaRPr lang="en-US" sz="2400">
              <a:latin typeface="Century Gothic"/>
            </a:endParaRPr>
          </a:p>
        </p:txBody>
      </p:sp>
      <p:sp>
        <p:nvSpPr>
          <p:cNvPr id="11" name="TextBox 10">
            <a:extLst>
              <a:ext uri="{FF2B5EF4-FFF2-40B4-BE49-F238E27FC236}">
                <a16:creationId xmlns:a16="http://schemas.microsoft.com/office/drawing/2014/main" id="{E7F99CA0-89B6-0F75-402E-4F510225B75E}"/>
              </a:ext>
            </a:extLst>
          </p:cNvPr>
          <p:cNvSpPr txBox="1"/>
          <p:nvPr/>
        </p:nvSpPr>
        <p:spPr>
          <a:xfrm>
            <a:off x="4754641" y="6894559"/>
            <a:ext cx="19858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Orientation</a:t>
            </a:r>
          </a:p>
        </p:txBody>
      </p:sp>
      <p:sp>
        <p:nvSpPr>
          <p:cNvPr id="3" name="TextBox 2">
            <a:extLst>
              <a:ext uri="{FF2B5EF4-FFF2-40B4-BE49-F238E27FC236}">
                <a16:creationId xmlns:a16="http://schemas.microsoft.com/office/drawing/2014/main" id="{9322FA40-16B3-04D7-6E35-3A2A70F87171}"/>
              </a:ext>
            </a:extLst>
          </p:cNvPr>
          <p:cNvSpPr txBox="1"/>
          <p:nvPr/>
        </p:nvSpPr>
        <p:spPr>
          <a:xfrm>
            <a:off x="891234" y="2007122"/>
            <a:ext cx="16215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Cooking</a:t>
            </a:r>
          </a:p>
        </p:txBody>
      </p:sp>
      <p:sp>
        <p:nvSpPr>
          <p:cNvPr id="18" name="TextBox 17">
            <a:extLst>
              <a:ext uri="{FF2B5EF4-FFF2-40B4-BE49-F238E27FC236}">
                <a16:creationId xmlns:a16="http://schemas.microsoft.com/office/drawing/2014/main" id="{891F027B-7352-1AF2-436C-50EAFA701423}"/>
              </a:ext>
            </a:extLst>
          </p:cNvPr>
          <p:cNvSpPr txBox="1"/>
          <p:nvPr/>
        </p:nvSpPr>
        <p:spPr>
          <a:xfrm>
            <a:off x="4980574" y="1926114"/>
            <a:ext cx="18104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Bathing</a:t>
            </a:r>
            <a:endParaRPr lang="en-US"/>
          </a:p>
        </p:txBody>
      </p:sp>
      <p:sp>
        <p:nvSpPr>
          <p:cNvPr id="32" name="TextBox 31">
            <a:extLst>
              <a:ext uri="{FF2B5EF4-FFF2-40B4-BE49-F238E27FC236}">
                <a16:creationId xmlns:a16="http://schemas.microsoft.com/office/drawing/2014/main" id="{61895AB4-2BBA-C249-430A-100F47A76A3E}"/>
              </a:ext>
            </a:extLst>
          </p:cNvPr>
          <p:cNvSpPr txBox="1"/>
          <p:nvPr/>
        </p:nvSpPr>
        <p:spPr>
          <a:xfrm>
            <a:off x="961233" y="4315828"/>
            <a:ext cx="14730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Dressing</a:t>
            </a:r>
            <a:endParaRPr lang="en-US"/>
          </a:p>
        </p:txBody>
      </p:sp>
      <p:pic>
        <p:nvPicPr>
          <p:cNvPr id="5" name="Picture 4" descr="A couple of men standing next to a bathtub&#10;&#10;Description automatically generated">
            <a:extLst>
              <a:ext uri="{FF2B5EF4-FFF2-40B4-BE49-F238E27FC236}">
                <a16:creationId xmlns:a16="http://schemas.microsoft.com/office/drawing/2014/main" id="{42A895DB-4A1A-3BFD-1945-2436FD45A4B1}"/>
              </a:ext>
            </a:extLst>
          </p:cNvPr>
          <p:cNvPicPr>
            <a:picLocks noChangeAspect="1"/>
          </p:cNvPicPr>
          <p:nvPr/>
        </p:nvPicPr>
        <p:blipFill>
          <a:blip r:embed="rId6"/>
          <a:stretch>
            <a:fillRect/>
          </a:stretch>
        </p:blipFill>
        <p:spPr>
          <a:xfrm>
            <a:off x="4510286" y="250739"/>
            <a:ext cx="2242417" cy="2203152"/>
          </a:xfrm>
          <a:prstGeom prst="rect">
            <a:avLst/>
          </a:prstGeom>
        </p:spPr>
      </p:pic>
      <p:pic>
        <p:nvPicPr>
          <p:cNvPr id="7" name="Picture 6" descr="A person standing next to a toilet&#10;&#10;Description automatically generated">
            <a:extLst>
              <a:ext uri="{FF2B5EF4-FFF2-40B4-BE49-F238E27FC236}">
                <a16:creationId xmlns:a16="http://schemas.microsoft.com/office/drawing/2014/main" id="{5046F004-CFD5-383B-8745-A0BFD663E08F}"/>
              </a:ext>
            </a:extLst>
          </p:cNvPr>
          <p:cNvPicPr>
            <a:picLocks noChangeAspect="1"/>
          </p:cNvPicPr>
          <p:nvPr/>
        </p:nvPicPr>
        <p:blipFill>
          <a:blip r:embed="rId7"/>
          <a:stretch>
            <a:fillRect/>
          </a:stretch>
        </p:blipFill>
        <p:spPr>
          <a:xfrm>
            <a:off x="4361855" y="7392879"/>
            <a:ext cx="2282898" cy="2270658"/>
          </a:xfrm>
          <a:prstGeom prst="rect">
            <a:avLst/>
          </a:prstGeom>
        </p:spPr>
      </p:pic>
      <p:pic>
        <p:nvPicPr>
          <p:cNvPr id="19" name="Picture 18" descr="A person in a white coat helping a person with a broken chair&#10;&#10;Description automatically generated">
            <a:extLst>
              <a:ext uri="{FF2B5EF4-FFF2-40B4-BE49-F238E27FC236}">
                <a16:creationId xmlns:a16="http://schemas.microsoft.com/office/drawing/2014/main" id="{703D5B49-1FA3-34F4-6187-78B6FEA1DFDB}"/>
              </a:ext>
            </a:extLst>
          </p:cNvPr>
          <p:cNvPicPr>
            <a:picLocks noChangeAspect="1"/>
          </p:cNvPicPr>
          <p:nvPr/>
        </p:nvPicPr>
        <p:blipFill>
          <a:blip r:embed="rId8"/>
          <a:stretch>
            <a:fillRect/>
          </a:stretch>
        </p:blipFill>
        <p:spPr>
          <a:xfrm>
            <a:off x="893960" y="2775465"/>
            <a:ext cx="1540742" cy="1541593"/>
          </a:xfrm>
          <a:prstGeom prst="rect">
            <a:avLst/>
          </a:prstGeom>
        </p:spPr>
      </p:pic>
      <p:sp>
        <p:nvSpPr>
          <p:cNvPr id="42" name="TextBox 41">
            <a:extLst>
              <a:ext uri="{FF2B5EF4-FFF2-40B4-BE49-F238E27FC236}">
                <a16:creationId xmlns:a16="http://schemas.microsoft.com/office/drawing/2014/main" id="{7D1458FF-08DB-9C0C-0567-01E785607B97}"/>
              </a:ext>
            </a:extLst>
          </p:cNvPr>
          <p:cNvSpPr txBox="1"/>
          <p:nvPr/>
        </p:nvSpPr>
        <p:spPr>
          <a:xfrm>
            <a:off x="4755771" y="9203266"/>
            <a:ext cx="18374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Toileting</a:t>
            </a:r>
            <a:endParaRPr lang="en-US" sz="2400">
              <a:latin typeface="Century Gothic"/>
            </a:endParaRPr>
          </a:p>
        </p:txBody>
      </p:sp>
      <p:pic>
        <p:nvPicPr>
          <p:cNvPr id="45" name="Picture 44">
            <a:extLst>
              <a:ext uri="{FF2B5EF4-FFF2-40B4-BE49-F238E27FC236}">
                <a16:creationId xmlns:a16="http://schemas.microsoft.com/office/drawing/2014/main" id="{E0DAB4AB-3912-827A-87B8-3C87715F94A8}"/>
              </a:ext>
            </a:extLst>
          </p:cNvPr>
          <p:cNvPicPr>
            <a:picLocks noChangeAspect="1"/>
          </p:cNvPicPr>
          <p:nvPr/>
        </p:nvPicPr>
        <p:blipFill>
          <a:blip r:embed="rId9"/>
          <a:stretch>
            <a:fillRect/>
          </a:stretch>
        </p:blipFill>
        <p:spPr>
          <a:xfrm>
            <a:off x="6103111" y="3491592"/>
            <a:ext cx="878424" cy="865407"/>
          </a:xfrm>
          <a:prstGeom prst="rect">
            <a:avLst/>
          </a:prstGeom>
        </p:spPr>
      </p:pic>
      <p:pic>
        <p:nvPicPr>
          <p:cNvPr id="50" name="Picture 49" descr="A map with black letters and a cross&#10;&#10;Description automatically generated">
            <a:extLst>
              <a:ext uri="{FF2B5EF4-FFF2-40B4-BE49-F238E27FC236}">
                <a16:creationId xmlns:a16="http://schemas.microsoft.com/office/drawing/2014/main" id="{4C4AD6F3-BDDB-C1E7-0A39-2D0B2B199984}"/>
              </a:ext>
            </a:extLst>
          </p:cNvPr>
          <p:cNvPicPr>
            <a:picLocks noChangeAspect="1"/>
          </p:cNvPicPr>
          <p:nvPr/>
        </p:nvPicPr>
        <p:blipFill>
          <a:blip r:embed="rId10"/>
          <a:stretch>
            <a:fillRect/>
          </a:stretch>
        </p:blipFill>
        <p:spPr>
          <a:xfrm>
            <a:off x="4186436" y="5526950"/>
            <a:ext cx="2741685" cy="1371600"/>
          </a:xfrm>
          <a:prstGeom prst="rect">
            <a:avLst/>
          </a:prstGeom>
        </p:spPr>
      </p:pic>
      <p:sp>
        <p:nvSpPr>
          <p:cNvPr id="8" name="TextBox 7">
            <a:extLst>
              <a:ext uri="{FF2B5EF4-FFF2-40B4-BE49-F238E27FC236}">
                <a16:creationId xmlns:a16="http://schemas.microsoft.com/office/drawing/2014/main" id="{48D2F3A5-EB4A-97B1-D94B-2333BC93ADA2}"/>
              </a:ext>
            </a:extLst>
          </p:cNvPr>
          <p:cNvSpPr txBox="1"/>
          <p:nvPr/>
        </p:nvSpPr>
        <p:spPr>
          <a:xfrm>
            <a:off x="1043942" y="9122258"/>
            <a:ext cx="8523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entury Gothic"/>
              <a:ea typeface="Calibri"/>
              <a:cs typeface="Calibri"/>
            </a:endParaRPr>
          </a:p>
        </p:txBody>
      </p:sp>
      <p:pic>
        <p:nvPicPr>
          <p:cNvPr id="14" name="Picture 13" descr="A person holding a basket of laundry&#10;&#10;Description automatically generated">
            <a:extLst>
              <a:ext uri="{FF2B5EF4-FFF2-40B4-BE49-F238E27FC236}">
                <a16:creationId xmlns:a16="http://schemas.microsoft.com/office/drawing/2014/main" id="{2BAFA841-4694-E011-5A21-A02D581E3FEA}"/>
              </a:ext>
            </a:extLst>
          </p:cNvPr>
          <p:cNvPicPr>
            <a:picLocks noChangeAspect="1"/>
          </p:cNvPicPr>
          <p:nvPr/>
        </p:nvPicPr>
        <p:blipFill>
          <a:blip r:embed="rId11"/>
          <a:stretch>
            <a:fillRect/>
          </a:stretch>
        </p:blipFill>
        <p:spPr>
          <a:xfrm>
            <a:off x="934442" y="7568394"/>
            <a:ext cx="1527248" cy="1555094"/>
          </a:xfrm>
          <a:prstGeom prst="rect">
            <a:avLst/>
          </a:prstGeom>
        </p:spPr>
      </p:pic>
      <p:sp>
        <p:nvSpPr>
          <p:cNvPr id="16" name="TextBox 15">
            <a:extLst>
              <a:ext uri="{FF2B5EF4-FFF2-40B4-BE49-F238E27FC236}">
                <a16:creationId xmlns:a16="http://schemas.microsoft.com/office/drawing/2014/main" id="{066CA4CD-371A-9729-54EC-6051B07570D9}"/>
              </a:ext>
            </a:extLst>
          </p:cNvPr>
          <p:cNvSpPr txBox="1"/>
          <p:nvPr/>
        </p:nvSpPr>
        <p:spPr>
          <a:xfrm>
            <a:off x="1003977" y="9203266"/>
            <a:ext cx="139212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latin typeface="Century Gothic"/>
                <a:ea typeface="Calibri"/>
                <a:cs typeface="Calibri"/>
              </a:rPr>
              <a:t>Laundry</a:t>
            </a:r>
            <a:endParaRPr lang="en-US" sz="2400" err="1">
              <a:latin typeface="Century Gothic"/>
            </a:endParaRPr>
          </a:p>
        </p:txBody>
      </p:sp>
      <p:sp>
        <p:nvSpPr>
          <p:cNvPr id="4" name="TextBox 3">
            <a:extLst>
              <a:ext uri="{FF2B5EF4-FFF2-40B4-BE49-F238E27FC236}">
                <a16:creationId xmlns:a16="http://schemas.microsoft.com/office/drawing/2014/main" id="{8E683B86-6922-B385-BB55-50FF05069077}"/>
              </a:ext>
            </a:extLst>
          </p:cNvPr>
          <p:cNvSpPr txBox="1"/>
          <p:nvPr/>
        </p:nvSpPr>
        <p:spPr>
          <a:xfrm>
            <a:off x="42812" y="9664906"/>
            <a:ext cx="7686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272727"/>
                </a:solidFill>
                <a:latin typeface="-apple-system"/>
              </a:rPr>
              <a:t>Images used are from </a:t>
            </a:r>
            <a:r>
              <a:rPr lang="en-US" sz="1000" i="1" dirty="0" err="1">
                <a:solidFill>
                  <a:srgbClr val="272727"/>
                </a:solidFill>
                <a:latin typeface="-apple-system"/>
              </a:rPr>
              <a:t>ParticiPics</a:t>
            </a:r>
            <a:r>
              <a:rPr lang="en-US" sz="1000" i="1" dirty="0">
                <a:solidFill>
                  <a:srgbClr val="272727"/>
                </a:solidFill>
                <a:latin typeface="-apple-system"/>
              </a:rPr>
              <a:t> – a free, searchable database of pictographic images developed by the Aphasia Institute, </a:t>
            </a:r>
            <a:endParaRPr lang="en-US" sz="1000" dirty="0">
              <a:solidFill>
                <a:srgbClr val="000000"/>
              </a:solidFill>
              <a:latin typeface="Calibri" panose="020F0502020204030204"/>
              <a:cs typeface="Calibri" panose="020F0502020204030204"/>
            </a:endParaRPr>
          </a:p>
          <a:p>
            <a:r>
              <a:rPr lang="en-US" sz="1000" i="1" dirty="0">
                <a:solidFill>
                  <a:srgbClr val="0274BE"/>
                </a:solidFill>
                <a:latin typeface="-apple-system"/>
                <a:hlinkClick r:id="rId12"/>
              </a:rPr>
              <a:t>https://www.aphasia.ca/participics</a:t>
            </a:r>
            <a:endParaRPr lang="en-US" sz="1000">
              <a:cs typeface="Calibri"/>
            </a:endParaRPr>
          </a:p>
        </p:txBody>
      </p:sp>
    </p:spTree>
    <p:extLst>
      <p:ext uri="{BB962C8B-B14F-4D97-AF65-F5344CB8AC3E}">
        <p14:creationId xmlns:p14="http://schemas.microsoft.com/office/powerpoint/2010/main" val="140507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stack of coins and a dollar sign&#10;&#10;Description automatically generated">
            <a:extLst>
              <a:ext uri="{FF2B5EF4-FFF2-40B4-BE49-F238E27FC236}">
                <a16:creationId xmlns:a16="http://schemas.microsoft.com/office/drawing/2014/main" id="{2ABD9109-359D-0258-E59E-987D4610FEF2}"/>
              </a:ext>
            </a:extLst>
          </p:cNvPr>
          <p:cNvPicPr>
            <a:picLocks noChangeAspect="1"/>
          </p:cNvPicPr>
          <p:nvPr/>
        </p:nvPicPr>
        <p:blipFill rotWithShape="1">
          <a:blip r:embed="rId2"/>
          <a:srcRect l="-1483" t="23645" r="493" b="23645"/>
          <a:stretch/>
        </p:blipFill>
        <p:spPr>
          <a:xfrm>
            <a:off x="166262" y="5340454"/>
            <a:ext cx="2768830" cy="1445926"/>
          </a:xfrm>
          <a:prstGeom prst="rect">
            <a:avLst/>
          </a:prstGeom>
        </p:spPr>
      </p:pic>
      <p:pic>
        <p:nvPicPr>
          <p:cNvPr id="43" name="Picture 42" descr="A black and white pills spilling out of a jar&#10;&#10;Description automatically generated">
            <a:extLst>
              <a:ext uri="{FF2B5EF4-FFF2-40B4-BE49-F238E27FC236}">
                <a16:creationId xmlns:a16="http://schemas.microsoft.com/office/drawing/2014/main" id="{F1D65929-7A03-93A2-9D4E-FD0B8E6D7D07}"/>
              </a:ext>
            </a:extLst>
          </p:cNvPr>
          <p:cNvPicPr>
            <a:picLocks noChangeAspect="1"/>
          </p:cNvPicPr>
          <p:nvPr/>
        </p:nvPicPr>
        <p:blipFill>
          <a:blip r:embed="rId3"/>
          <a:stretch>
            <a:fillRect/>
          </a:stretch>
        </p:blipFill>
        <p:spPr>
          <a:xfrm>
            <a:off x="4753172" y="3288271"/>
            <a:ext cx="1284362" cy="1285071"/>
          </a:xfrm>
          <a:prstGeom prst="rect">
            <a:avLst/>
          </a:prstGeom>
        </p:spPr>
      </p:pic>
      <p:pic>
        <p:nvPicPr>
          <p:cNvPr id="26" name="Picture 25" descr="A person in a wheelchair and a person in a wheelchair&#10;&#10;Description automatically generated">
            <a:extLst>
              <a:ext uri="{FF2B5EF4-FFF2-40B4-BE49-F238E27FC236}">
                <a16:creationId xmlns:a16="http://schemas.microsoft.com/office/drawing/2014/main" id="{84992BE1-731D-9D5D-586C-1AB73AD30B03}"/>
              </a:ext>
            </a:extLst>
          </p:cNvPr>
          <p:cNvPicPr>
            <a:picLocks noChangeAspect="1"/>
          </p:cNvPicPr>
          <p:nvPr/>
        </p:nvPicPr>
        <p:blipFill rotWithShape="1">
          <a:blip r:embed="rId4"/>
          <a:srcRect t="19118" b="18627"/>
          <a:stretch/>
        </p:blipFill>
        <p:spPr>
          <a:xfrm>
            <a:off x="339048" y="493523"/>
            <a:ext cx="2444823" cy="1505261"/>
          </a:xfrm>
          <a:prstGeom prst="rect">
            <a:avLst/>
          </a:prstGeom>
        </p:spPr>
      </p:pic>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5"/>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9" name="TextBox 8">
            <a:extLst>
              <a:ext uri="{FF2B5EF4-FFF2-40B4-BE49-F238E27FC236}">
                <a16:creationId xmlns:a16="http://schemas.microsoft.com/office/drawing/2014/main" id="{53E11676-54B2-D78B-EA42-2E73EBC4967E}"/>
              </a:ext>
            </a:extLst>
          </p:cNvPr>
          <p:cNvSpPr txBox="1"/>
          <p:nvPr/>
        </p:nvSpPr>
        <p:spPr>
          <a:xfrm>
            <a:off x="4670882" y="4302088"/>
            <a:ext cx="24311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Medicaments</a:t>
            </a:r>
            <a:endParaRPr lang="en-US"/>
          </a:p>
        </p:txBody>
      </p:sp>
      <p:sp>
        <p:nvSpPr>
          <p:cNvPr id="10" name="TextBox 9">
            <a:extLst>
              <a:ext uri="{FF2B5EF4-FFF2-40B4-BE49-F238E27FC236}">
                <a16:creationId xmlns:a16="http://schemas.microsoft.com/office/drawing/2014/main" id="{63BEB2AA-7272-1DF9-32CA-6A87BB34E298}"/>
              </a:ext>
            </a:extLst>
          </p:cNvPr>
          <p:cNvSpPr txBox="1"/>
          <p:nvPr/>
        </p:nvSpPr>
        <p:spPr>
          <a:xfrm>
            <a:off x="1138232" y="6786310"/>
            <a:ext cx="12032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Argent</a:t>
            </a:r>
            <a:endParaRPr lang="en-US" sz="2400" err="1">
              <a:latin typeface="Century Gothic"/>
            </a:endParaRPr>
          </a:p>
        </p:txBody>
      </p:sp>
      <p:sp>
        <p:nvSpPr>
          <p:cNvPr id="11" name="TextBox 10">
            <a:extLst>
              <a:ext uri="{FF2B5EF4-FFF2-40B4-BE49-F238E27FC236}">
                <a16:creationId xmlns:a16="http://schemas.microsoft.com/office/drawing/2014/main" id="{E7F99CA0-89B6-0F75-402E-4F510225B75E}"/>
              </a:ext>
            </a:extLst>
          </p:cNvPr>
          <p:cNvSpPr txBox="1"/>
          <p:nvPr/>
        </p:nvSpPr>
        <p:spPr>
          <a:xfrm>
            <a:off x="4754641" y="6880818"/>
            <a:ext cx="19858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Orientation</a:t>
            </a:r>
          </a:p>
        </p:txBody>
      </p:sp>
      <p:sp>
        <p:nvSpPr>
          <p:cNvPr id="12" name="TextBox 11">
            <a:extLst>
              <a:ext uri="{FF2B5EF4-FFF2-40B4-BE49-F238E27FC236}">
                <a16:creationId xmlns:a16="http://schemas.microsoft.com/office/drawing/2014/main" id="{2EE0A223-A000-328F-C1F6-0F7A5582DC60}"/>
              </a:ext>
            </a:extLst>
          </p:cNvPr>
          <p:cNvSpPr txBox="1"/>
          <p:nvPr/>
        </p:nvSpPr>
        <p:spPr>
          <a:xfrm>
            <a:off x="1043942" y="9108517"/>
            <a:ext cx="8523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entury Gothic"/>
              <a:ea typeface="Calibri"/>
              <a:cs typeface="Calibri"/>
            </a:endParaRPr>
          </a:p>
        </p:txBody>
      </p:sp>
      <p:sp>
        <p:nvSpPr>
          <p:cNvPr id="3" name="TextBox 2">
            <a:extLst>
              <a:ext uri="{FF2B5EF4-FFF2-40B4-BE49-F238E27FC236}">
                <a16:creationId xmlns:a16="http://schemas.microsoft.com/office/drawing/2014/main" id="{9322FA40-16B3-04D7-6E35-3A2A70F87171}"/>
              </a:ext>
            </a:extLst>
          </p:cNvPr>
          <p:cNvSpPr txBox="1"/>
          <p:nvPr/>
        </p:nvSpPr>
        <p:spPr>
          <a:xfrm>
            <a:off x="999184" y="2006882"/>
            <a:ext cx="1311160" cy="4751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Cuisine</a:t>
            </a:r>
          </a:p>
        </p:txBody>
      </p:sp>
      <p:sp>
        <p:nvSpPr>
          <p:cNvPr id="18" name="TextBox 17">
            <a:extLst>
              <a:ext uri="{FF2B5EF4-FFF2-40B4-BE49-F238E27FC236}">
                <a16:creationId xmlns:a16="http://schemas.microsoft.com/office/drawing/2014/main" id="{891F027B-7352-1AF2-436C-50EAFA701423}"/>
              </a:ext>
            </a:extLst>
          </p:cNvPr>
          <p:cNvSpPr txBox="1"/>
          <p:nvPr/>
        </p:nvSpPr>
        <p:spPr>
          <a:xfrm>
            <a:off x="5209968" y="1993380"/>
            <a:ext cx="8523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Bain</a:t>
            </a:r>
            <a:endParaRPr lang="en-US"/>
          </a:p>
        </p:txBody>
      </p:sp>
      <p:sp>
        <p:nvSpPr>
          <p:cNvPr id="32" name="TextBox 31">
            <a:extLst>
              <a:ext uri="{FF2B5EF4-FFF2-40B4-BE49-F238E27FC236}">
                <a16:creationId xmlns:a16="http://schemas.microsoft.com/office/drawing/2014/main" id="{61895AB4-2BBA-C249-430A-100F47A76A3E}"/>
              </a:ext>
            </a:extLst>
          </p:cNvPr>
          <p:cNvSpPr txBox="1"/>
          <p:nvPr/>
        </p:nvSpPr>
        <p:spPr>
          <a:xfrm>
            <a:off x="961233" y="4302087"/>
            <a:ext cx="14730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Calibri"/>
                <a:cs typeface="Calibri"/>
              </a:rPr>
              <a:t>S'habiller</a:t>
            </a:r>
          </a:p>
        </p:txBody>
      </p:sp>
      <p:pic>
        <p:nvPicPr>
          <p:cNvPr id="5" name="Picture 4" descr="A couple of men standing next to a bathtub&#10;&#10;Description automatically generated">
            <a:extLst>
              <a:ext uri="{FF2B5EF4-FFF2-40B4-BE49-F238E27FC236}">
                <a16:creationId xmlns:a16="http://schemas.microsoft.com/office/drawing/2014/main" id="{42A895DB-4A1A-3BFD-1945-2436FD45A4B1}"/>
              </a:ext>
            </a:extLst>
          </p:cNvPr>
          <p:cNvPicPr>
            <a:picLocks noChangeAspect="1"/>
          </p:cNvPicPr>
          <p:nvPr/>
        </p:nvPicPr>
        <p:blipFill rotWithShape="1">
          <a:blip r:embed="rId6"/>
          <a:srcRect r="221" b="20676"/>
          <a:stretch/>
        </p:blipFill>
        <p:spPr>
          <a:xfrm>
            <a:off x="4512779" y="236998"/>
            <a:ext cx="2237466" cy="1747622"/>
          </a:xfrm>
          <a:prstGeom prst="rect">
            <a:avLst/>
          </a:prstGeom>
        </p:spPr>
      </p:pic>
      <p:pic>
        <p:nvPicPr>
          <p:cNvPr id="7" name="Picture 6" descr="A person standing next to a toilet&#10;&#10;Description automatically generated">
            <a:extLst>
              <a:ext uri="{FF2B5EF4-FFF2-40B4-BE49-F238E27FC236}">
                <a16:creationId xmlns:a16="http://schemas.microsoft.com/office/drawing/2014/main" id="{5046F004-CFD5-383B-8745-A0BFD663E08F}"/>
              </a:ext>
            </a:extLst>
          </p:cNvPr>
          <p:cNvPicPr>
            <a:picLocks noChangeAspect="1"/>
          </p:cNvPicPr>
          <p:nvPr/>
        </p:nvPicPr>
        <p:blipFill>
          <a:blip r:embed="rId7"/>
          <a:stretch>
            <a:fillRect/>
          </a:stretch>
        </p:blipFill>
        <p:spPr>
          <a:xfrm>
            <a:off x="4361855" y="7379138"/>
            <a:ext cx="2282898" cy="2270658"/>
          </a:xfrm>
          <a:prstGeom prst="rect">
            <a:avLst/>
          </a:prstGeom>
        </p:spPr>
      </p:pic>
      <p:pic>
        <p:nvPicPr>
          <p:cNvPr id="19" name="Picture 18" descr="A person in a white coat helping a person with a broken chair&#10;&#10;Description automatically generated">
            <a:extLst>
              <a:ext uri="{FF2B5EF4-FFF2-40B4-BE49-F238E27FC236}">
                <a16:creationId xmlns:a16="http://schemas.microsoft.com/office/drawing/2014/main" id="{703D5B49-1FA3-34F4-6187-78B6FEA1DFDB}"/>
              </a:ext>
            </a:extLst>
          </p:cNvPr>
          <p:cNvPicPr>
            <a:picLocks noChangeAspect="1"/>
          </p:cNvPicPr>
          <p:nvPr/>
        </p:nvPicPr>
        <p:blipFill>
          <a:blip r:embed="rId8"/>
          <a:stretch>
            <a:fillRect/>
          </a:stretch>
        </p:blipFill>
        <p:spPr>
          <a:xfrm>
            <a:off x="893960" y="2761724"/>
            <a:ext cx="1540742" cy="1541593"/>
          </a:xfrm>
          <a:prstGeom prst="rect">
            <a:avLst/>
          </a:prstGeom>
        </p:spPr>
      </p:pic>
      <p:sp>
        <p:nvSpPr>
          <p:cNvPr id="42" name="TextBox 41">
            <a:extLst>
              <a:ext uri="{FF2B5EF4-FFF2-40B4-BE49-F238E27FC236}">
                <a16:creationId xmlns:a16="http://schemas.microsoft.com/office/drawing/2014/main" id="{7D1458FF-08DB-9C0C-0567-01E785607B97}"/>
              </a:ext>
            </a:extLst>
          </p:cNvPr>
          <p:cNvSpPr txBox="1"/>
          <p:nvPr/>
        </p:nvSpPr>
        <p:spPr>
          <a:xfrm>
            <a:off x="4755771" y="9189525"/>
            <a:ext cx="18374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Calibri"/>
                <a:cs typeface="Calibri"/>
              </a:rPr>
              <a:t>Hygiène</a:t>
            </a:r>
            <a:endParaRPr lang="en-US" sz="2400" err="1">
              <a:latin typeface="Century Gothic"/>
            </a:endParaRPr>
          </a:p>
        </p:txBody>
      </p:sp>
      <p:pic>
        <p:nvPicPr>
          <p:cNvPr id="45" name="Picture 44">
            <a:extLst>
              <a:ext uri="{FF2B5EF4-FFF2-40B4-BE49-F238E27FC236}">
                <a16:creationId xmlns:a16="http://schemas.microsoft.com/office/drawing/2014/main" id="{E0DAB4AB-3912-827A-87B8-3C87715F94A8}"/>
              </a:ext>
            </a:extLst>
          </p:cNvPr>
          <p:cNvPicPr>
            <a:picLocks noChangeAspect="1"/>
          </p:cNvPicPr>
          <p:nvPr/>
        </p:nvPicPr>
        <p:blipFill>
          <a:blip r:embed="rId9"/>
          <a:stretch>
            <a:fillRect/>
          </a:stretch>
        </p:blipFill>
        <p:spPr>
          <a:xfrm>
            <a:off x="6103111" y="3477851"/>
            <a:ext cx="878424" cy="865407"/>
          </a:xfrm>
          <a:prstGeom prst="rect">
            <a:avLst/>
          </a:prstGeom>
        </p:spPr>
      </p:pic>
      <p:pic>
        <p:nvPicPr>
          <p:cNvPr id="50" name="Picture 49" descr="A map with black letters and a cross&#10;&#10;Description automatically generated">
            <a:extLst>
              <a:ext uri="{FF2B5EF4-FFF2-40B4-BE49-F238E27FC236}">
                <a16:creationId xmlns:a16="http://schemas.microsoft.com/office/drawing/2014/main" id="{4C4AD6F3-BDDB-C1E7-0A39-2D0B2B199984}"/>
              </a:ext>
            </a:extLst>
          </p:cNvPr>
          <p:cNvPicPr>
            <a:picLocks noChangeAspect="1"/>
          </p:cNvPicPr>
          <p:nvPr/>
        </p:nvPicPr>
        <p:blipFill>
          <a:blip r:embed="rId10"/>
          <a:stretch>
            <a:fillRect/>
          </a:stretch>
        </p:blipFill>
        <p:spPr>
          <a:xfrm>
            <a:off x="4186436" y="5513209"/>
            <a:ext cx="2741685" cy="1371600"/>
          </a:xfrm>
          <a:prstGeom prst="rect">
            <a:avLst/>
          </a:prstGeom>
        </p:spPr>
      </p:pic>
      <p:pic>
        <p:nvPicPr>
          <p:cNvPr id="4" name="Picture 3" descr="A person holding a basket of laundry&#10;&#10;Description automatically generated">
            <a:extLst>
              <a:ext uri="{FF2B5EF4-FFF2-40B4-BE49-F238E27FC236}">
                <a16:creationId xmlns:a16="http://schemas.microsoft.com/office/drawing/2014/main" id="{022F22BC-F73B-56E6-2599-850196A8FD7F}"/>
              </a:ext>
            </a:extLst>
          </p:cNvPr>
          <p:cNvPicPr>
            <a:picLocks noChangeAspect="1"/>
          </p:cNvPicPr>
          <p:nvPr/>
        </p:nvPicPr>
        <p:blipFill>
          <a:blip r:embed="rId11"/>
          <a:stretch>
            <a:fillRect/>
          </a:stretch>
        </p:blipFill>
        <p:spPr>
          <a:xfrm>
            <a:off x="934442" y="7554653"/>
            <a:ext cx="1527248" cy="1555094"/>
          </a:xfrm>
          <a:prstGeom prst="rect">
            <a:avLst/>
          </a:prstGeom>
        </p:spPr>
      </p:pic>
      <p:sp>
        <p:nvSpPr>
          <p:cNvPr id="13" name="TextBox 12">
            <a:extLst>
              <a:ext uri="{FF2B5EF4-FFF2-40B4-BE49-F238E27FC236}">
                <a16:creationId xmlns:a16="http://schemas.microsoft.com/office/drawing/2014/main" id="{38703E7C-3D10-382C-7B8B-B2C6E98B36F7}"/>
              </a:ext>
            </a:extLst>
          </p:cNvPr>
          <p:cNvSpPr txBox="1"/>
          <p:nvPr/>
        </p:nvSpPr>
        <p:spPr>
          <a:xfrm>
            <a:off x="1030964" y="9108518"/>
            <a:ext cx="1243692"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err="1">
                <a:latin typeface="Century Gothic"/>
                <a:ea typeface="Calibri"/>
                <a:cs typeface="Calibri"/>
              </a:rPr>
              <a:t>Lessive</a:t>
            </a:r>
            <a:endParaRPr lang="en-US" sz="2400" err="1">
              <a:latin typeface="Century Gothic"/>
            </a:endParaRPr>
          </a:p>
        </p:txBody>
      </p:sp>
      <p:sp>
        <p:nvSpPr>
          <p:cNvPr id="8" name="TextBox 7">
            <a:extLst>
              <a:ext uri="{FF2B5EF4-FFF2-40B4-BE49-F238E27FC236}">
                <a16:creationId xmlns:a16="http://schemas.microsoft.com/office/drawing/2014/main" id="{2A0530AB-787E-A207-C9AC-EBB76F9D52E2}"/>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latin typeface="Century Gothic"/>
              </a:rPr>
              <a:t>Activiti</a:t>
            </a:r>
            <a:r>
              <a:rPr lang="en-US" sz="2400" b="1">
                <a:latin typeface="Century Gothic"/>
              </a:rPr>
              <a:t>é</a:t>
            </a:r>
            <a:r>
              <a:rPr lang="en-CA" sz="2400" b="1">
                <a:latin typeface="Century Gothic"/>
              </a:rPr>
              <a:t>s </a:t>
            </a:r>
            <a:r>
              <a:rPr lang="en-CA" sz="2400" b="1" err="1">
                <a:latin typeface="Century Gothic"/>
              </a:rPr>
              <a:t>en</a:t>
            </a:r>
            <a:r>
              <a:rPr lang="en-CA" sz="2400" b="1">
                <a:latin typeface="Century Gothic"/>
              </a:rPr>
              <a:t> </a:t>
            </a:r>
            <a:r>
              <a:rPr lang="en-CA" sz="2400" b="1" err="1">
                <a:latin typeface="Century Gothic"/>
              </a:rPr>
              <a:t>ergoth</a:t>
            </a:r>
            <a:r>
              <a:rPr lang="en-US" sz="2400" b="1" err="1">
                <a:latin typeface="Century Gothic"/>
              </a:rPr>
              <a:t>érapie</a:t>
            </a:r>
            <a:endParaRPr lang="en-US" sz="2400" err="1">
              <a:latin typeface="Century Gothic"/>
            </a:endParaRPr>
          </a:p>
        </p:txBody>
      </p:sp>
      <p:sp>
        <p:nvSpPr>
          <p:cNvPr id="14" name="TextBox 13">
            <a:extLst>
              <a:ext uri="{FF2B5EF4-FFF2-40B4-BE49-F238E27FC236}">
                <a16:creationId xmlns:a16="http://schemas.microsoft.com/office/drawing/2014/main" id="{453CF022-4119-9AC7-B72E-CA3FA9C9AE6E}"/>
              </a:ext>
            </a:extLst>
          </p:cNvPr>
          <p:cNvSpPr txBox="1"/>
          <p:nvPr/>
        </p:nvSpPr>
        <p:spPr>
          <a:xfrm>
            <a:off x="42812" y="9664906"/>
            <a:ext cx="76867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rgbClr val="272727"/>
                </a:solidFill>
                <a:latin typeface="-apple-system"/>
              </a:rPr>
              <a:t>Images used are from </a:t>
            </a:r>
            <a:r>
              <a:rPr lang="en-US" sz="1000" i="1" dirty="0" err="1">
                <a:solidFill>
                  <a:srgbClr val="272727"/>
                </a:solidFill>
                <a:latin typeface="-apple-system"/>
              </a:rPr>
              <a:t>ParticiPics</a:t>
            </a:r>
            <a:r>
              <a:rPr lang="en-US" sz="1000" i="1" dirty="0">
                <a:solidFill>
                  <a:srgbClr val="272727"/>
                </a:solidFill>
                <a:latin typeface="-apple-system"/>
              </a:rPr>
              <a:t> – a free, searchable database of pictographic images developed by the Aphasia Institute, </a:t>
            </a:r>
            <a:endParaRPr lang="en-US" sz="1000" dirty="0">
              <a:solidFill>
                <a:srgbClr val="000000"/>
              </a:solidFill>
              <a:latin typeface="Calibri" panose="020F0502020204030204"/>
              <a:cs typeface="Calibri" panose="020F0502020204030204"/>
            </a:endParaRPr>
          </a:p>
          <a:p>
            <a:r>
              <a:rPr lang="en-US" sz="1000" i="1" dirty="0">
                <a:solidFill>
                  <a:srgbClr val="0274BE"/>
                </a:solidFill>
                <a:latin typeface="-apple-system"/>
                <a:hlinkClick r:id="rId12"/>
              </a:rPr>
              <a:t>https://www.aphasia.ca/participics</a:t>
            </a:r>
            <a:endParaRPr lang="en-US" sz="1000">
              <a:cs typeface="Calibri"/>
            </a:endParaRPr>
          </a:p>
        </p:txBody>
      </p:sp>
    </p:spTree>
    <p:extLst>
      <p:ext uri="{BB962C8B-B14F-4D97-AF65-F5344CB8AC3E}">
        <p14:creationId xmlns:p14="http://schemas.microsoft.com/office/powerpoint/2010/main" val="3728772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262</Words>
  <Application>Microsoft Office PowerPoint</Application>
  <PresentationFormat>Custom</PresentationFormat>
  <Paragraphs>56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92</cp:revision>
  <dcterms:created xsi:type="dcterms:W3CDTF">2023-02-10T20:27:58Z</dcterms:created>
  <dcterms:modified xsi:type="dcterms:W3CDTF">2024-02-16T15:28:59Z</dcterms:modified>
</cp:coreProperties>
</file>