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6" r:id="rId2"/>
    <p:sldId id="306" r:id="rId3"/>
    <p:sldId id="325"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F5D01-CB65-75B3-C56C-66277E2F2D29}" v="26" dt="2024-02-16T15:19:01.403"/>
    <p1510:client id="{3BA8FA33-71B2-0669-D87A-7859895FA298}" v="18" dt="2024-02-16T14:57:37.8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20CF5D01-CB65-75B3-C56C-66277E2F2D29}"/>
    <pc:docChg chg="modSld">
      <pc:chgData name="Laura Dunn" userId="S::laudunn@toh.ca::a1b48991-b855-4e9d-9b46-097d553f086f" providerId="AD" clId="Web-{20CF5D01-CB65-75B3-C56C-66277E2F2D29}" dt="2024-02-16T15:19:01.403" v="16" actId="1076"/>
      <pc:docMkLst>
        <pc:docMk/>
      </pc:docMkLst>
      <pc:sldChg chg="modSp">
        <pc:chgData name="Laura Dunn" userId="S::laudunn@toh.ca::a1b48991-b855-4e9d-9b46-097d553f086f" providerId="AD" clId="Web-{20CF5D01-CB65-75B3-C56C-66277E2F2D29}" dt="2024-02-16T15:19:01.403" v="16" actId="1076"/>
        <pc:sldMkLst>
          <pc:docMk/>
          <pc:sldMk cId="2989216846" sldId="326"/>
        </pc:sldMkLst>
        <pc:spChg chg="mod">
          <ac:chgData name="Laura Dunn" userId="S::laudunn@toh.ca::a1b48991-b855-4e9d-9b46-097d553f086f" providerId="AD" clId="Web-{20CF5D01-CB65-75B3-C56C-66277E2F2D29}" dt="2024-02-16T15:18:39.591" v="11" actId="1076"/>
          <ac:spMkLst>
            <pc:docMk/>
            <pc:sldMk cId="2989216846" sldId="326"/>
            <ac:spMk id="13" creationId="{A6870008-57C8-BB3B-5799-F1ACEC7D06B7}"/>
          </ac:spMkLst>
        </pc:spChg>
        <pc:spChg chg="mod">
          <ac:chgData name="Laura Dunn" userId="S::laudunn@toh.ca::a1b48991-b855-4e9d-9b46-097d553f086f" providerId="AD" clId="Web-{20CF5D01-CB65-75B3-C56C-66277E2F2D29}" dt="2024-02-16T15:19:01.403" v="16" actId="1076"/>
          <ac:spMkLst>
            <pc:docMk/>
            <pc:sldMk cId="2989216846" sldId="326"/>
            <ac:spMk id="14" creationId="{B8F0E10C-0B93-8AC6-6AA6-4A72A1327D2A}"/>
          </ac:spMkLst>
        </pc:spChg>
      </pc:sldChg>
    </pc:docChg>
  </pc:docChgLst>
  <pc:docChgLst>
    <pc:chgData name="Laura Dunn" userId="S::laudunn@toh.ca::a1b48991-b855-4e9d-9b46-097d553f086f" providerId="AD" clId="Web-{3BA8FA33-71B2-0669-D87A-7859895FA298}"/>
    <pc:docChg chg="addSld modSld sldOrd">
      <pc:chgData name="Laura Dunn" userId="S::laudunn@toh.ca::a1b48991-b855-4e9d-9b46-097d553f086f" providerId="AD" clId="Web-{3BA8FA33-71B2-0669-D87A-7859895FA298}" dt="2024-02-16T14:57:37.868" v="11" actId="1076"/>
      <pc:docMkLst>
        <pc:docMk/>
      </pc:docMkLst>
      <pc:sldChg chg="modSp add ord">
        <pc:chgData name="Laura Dunn" userId="S::laudunn@toh.ca::a1b48991-b855-4e9d-9b46-097d553f086f" providerId="AD" clId="Web-{3BA8FA33-71B2-0669-D87A-7859895FA298}" dt="2024-02-16T14:57:37.868" v="11" actId="1076"/>
        <pc:sldMkLst>
          <pc:docMk/>
          <pc:sldMk cId="2989216846" sldId="326"/>
        </pc:sldMkLst>
        <pc:spChg chg="mod">
          <ac:chgData name="Laura Dunn" userId="S::laudunn@toh.ca::a1b48991-b855-4e9d-9b46-097d553f086f" providerId="AD" clId="Web-{3BA8FA33-71B2-0669-D87A-7859895FA298}" dt="2024-02-16T14:57:37.868" v="11" actId="1076"/>
          <ac:spMkLst>
            <pc:docMk/>
            <pc:sldMk cId="2989216846" sldId="326"/>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3.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7399" y="900683"/>
            <a:ext cx="2619189" cy="630417"/>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94" y="-84709"/>
            <a:ext cx="7900988" cy="10227818"/>
          </a:xfrm>
        </p:spPr>
      </p:pic>
      <p:sp>
        <p:nvSpPr>
          <p:cNvPr id="13" name="TextBox 12">
            <a:extLst>
              <a:ext uri="{FF2B5EF4-FFF2-40B4-BE49-F238E27FC236}">
                <a16:creationId xmlns:a16="http://schemas.microsoft.com/office/drawing/2014/main" id="{A6870008-57C8-BB3B-5799-F1ACEC7D06B7}"/>
              </a:ext>
            </a:extLst>
          </p:cNvPr>
          <p:cNvSpPr txBox="1"/>
          <p:nvPr/>
        </p:nvSpPr>
        <p:spPr>
          <a:xfrm>
            <a:off x="-56941" y="3548978"/>
            <a:ext cx="7772400" cy="2954655"/>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Open Sans"/>
                <a:cs typeface="Open Sans"/>
              </a:rPr>
              <a:t>Warning Signs </a:t>
            </a:r>
            <a:endParaRPr lang="en-US" sz="6000">
              <a:solidFill>
                <a:schemeClr val="bg1"/>
              </a:solidFill>
              <a:latin typeface="Calibri"/>
              <a:ea typeface="Calibri"/>
              <a:cs typeface="Calibri"/>
            </a:endParaRPr>
          </a:p>
          <a:p>
            <a:pPr algn="ctr"/>
            <a:r>
              <a:rPr lang="en-CA" sz="6000" dirty="0">
                <a:solidFill>
                  <a:schemeClr val="bg1"/>
                </a:solidFill>
                <a:latin typeface="Calibri"/>
                <a:ea typeface="Open Sans"/>
                <a:cs typeface="Open Sans"/>
              </a:rPr>
              <a:t>of Heart Attack</a:t>
            </a:r>
            <a:endParaRPr lang="en-US" sz="6000">
              <a:solidFill>
                <a:schemeClr val="bg1"/>
              </a:solidFill>
              <a:latin typeface="Calibri"/>
              <a:ea typeface="Calibri"/>
              <a:cs typeface="Calibri"/>
            </a:endParaRPr>
          </a:p>
          <a:p>
            <a:pPr algn="ctr"/>
            <a:endParaRPr lang="en-US" sz="2400" dirty="0">
              <a:solidFill>
                <a:schemeClr val="bg1"/>
              </a:solidFill>
              <a:latin typeface="Calibri"/>
              <a:ea typeface="Open Sans"/>
              <a:cs typeface="Open Sans"/>
            </a:endParaRPr>
          </a:p>
          <a:p>
            <a:pPr algn="ctr"/>
            <a:r>
              <a:rPr lang="en-US" sz="2400" dirty="0">
                <a:solidFill>
                  <a:schemeClr val="bg1"/>
                </a:solidFill>
                <a:latin typeface="Calibri"/>
                <a:ea typeface="Open Sans"/>
                <a:cs typeface="Open Sans"/>
              </a:rPr>
              <a:t>Aphasia-friendly toolkit Feb 2024 </a:t>
            </a:r>
            <a:endParaRPr lang="en-CA" sz="4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endParaRPr lang="en-CA"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601617" y="7885158"/>
            <a:ext cx="6580678" cy="160043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lang="en-US" sz="1400" b="0" i="0" u="none" strike="noStrike" kern="1200" cap="none" spc="0" normalizeH="0" baseline="0" noProof="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6">
            <a:extLst>
              <a:ext uri="{FF2B5EF4-FFF2-40B4-BE49-F238E27FC236}">
                <a16:creationId xmlns:a16="http://schemas.microsoft.com/office/drawing/2014/main" id="{CD2D574D-49B6-66A3-0195-E5CAE45296ED}"/>
              </a:ext>
            </a:extLst>
          </p:cNvPr>
          <p:cNvSpPr txBox="1"/>
          <p:nvPr/>
        </p:nvSpPr>
        <p:spPr>
          <a:xfrm>
            <a:off x="357683" y="28893"/>
            <a:ext cx="7218636" cy="94318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spcBef>
                <a:spcPts val="1000"/>
              </a:spcBef>
            </a:pPr>
            <a:r>
              <a:rPr lang="en-CA" b="1" dirty="0">
                <a:latin typeface="Century Gothic"/>
                <a:ea typeface="+mn-lt"/>
                <a:cs typeface="+mn-lt"/>
              </a:rPr>
              <a:t>STOP immediately </a:t>
            </a:r>
            <a:r>
              <a:rPr lang="en-CA" dirty="0">
                <a:latin typeface="Century Gothic"/>
                <a:ea typeface="+mn-lt"/>
                <a:cs typeface="+mn-lt"/>
              </a:rPr>
              <a:t>and get</a:t>
            </a:r>
            <a:r>
              <a:rPr lang="en-CA" b="1" dirty="0">
                <a:latin typeface="Century Gothic"/>
                <a:ea typeface="+mn-lt"/>
                <a:cs typeface="+mn-lt"/>
              </a:rPr>
              <a:t> medical help </a:t>
            </a:r>
            <a:r>
              <a:rPr lang="en-CA" dirty="0">
                <a:latin typeface="Century Gothic"/>
                <a:ea typeface="+mn-lt"/>
                <a:cs typeface="+mn-lt"/>
              </a:rPr>
              <a:t>if you feel:</a:t>
            </a:r>
            <a:endParaRPr lang="en-US" dirty="0">
              <a:latin typeface="Century Gothic"/>
            </a:endParaRPr>
          </a:p>
          <a:p>
            <a:pPr marL="285750" indent="-285750">
              <a:lnSpc>
                <a:spcPct val="20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Chest pain</a:t>
            </a:r>
            <a:r>
              <a:rPr lang="en-CA" dirty="0">
                <a:latin typeface="Century Gothic"/>
                <a:ea typeface="+mn-lt"/>
                <a:cs typeface="+mn-lt"/>
              </a:rPr>
              <a:t> or pressure</a:t>
            </a:r>
            <a:endParaRPr lang="en-CA" dirty="0">
              <a:latin typeface="Century Gothic"/>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Jaw/neck pain</a:t>
            </a:r>
            <a:r>
              <a:rPr lang="en-CA" dirty="0">
                <a:latin typeface="Century Gothic"/>
                <a:ea typeface="+mn-lt"/>
                <a:cs typeface="+mn-lt"/>
              </a:rPr>
              <a:t> </a:t>
            </a:r>
            <a:r>
              <a:rPr lang="en-CA" b="1" dirty="0">
                <a:latin typeface="Century Gothic"/>
                <a:ea typeface="+mn-lt"/>
                <a:cs typeface="+mn-lt"/>
              </a:rPr>
              <a:t> </a:t>
            </a:r>
            <a:endParaRPr lang="en-CA" b="1" dirty="0">
              <a:latin typeface="Century Gothic"/>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Arm pain</a:t>
            </a:r>
            <a:r>
              <a:rPr lang="en-CA" dirty="0">
                <a:latin typeface="Century Gothic"/>
                <a:ea typeface="+mn-lt"/>
                <a:cs typeface="+mn-lt"/>
              </a:rPr>
              <a:t> </a:t>
            </a:r>
            <a:endParaRPr lang="en-CA" b="1">
              <a:latin typeface="Century Gothic"/>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Shoulder/back pain</a:t>
            </a:r>
          </a:p>
          <a:p>
            <a:pPr marL="1200150" lvl="2" indent="-285750">
              <a:lnSpc>
                <a:spcPct val="150000"/>
              </a:lnSpc>
              <a:spcBef>
                <a:spcPts val="1000"/>
              </a:spcBef>
              <a:buFont typeface="Calibri"/>
              <a:buChar char="-"/>
            </a:pPr>
            <a:endParaRPr lang="en-CA" b="1" dirty="0">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Short of breath</a:t>
            </a:r>
            <a:endParaRPr lang="en-CA" b="1" dirty="0">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Dizzy</a:t>
            </a:r>
            <a:endParaRPr lang="en-CA" b="1" dirty="0">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Light-headed</a:t>
            </a: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a:latin typeface="Century Gothic"/>
                <a:ea typeface="+mn-lt"/>
                <a:cs typeface="+mn-lt"/>
              </a:rPr>
              <a:t>Irregular heart</a:t>
            </a:r>
            <a:r>
              <a:rPr lang="en-CA" dirty="0">
                <a:latin typeface="Century Gothic"/>
                <a:ea typeface="+mn-lt"/>
                <a:cs typeface="+mn-lt"/>
              </a:rPr>
              <a:t> rate</a:t>
            </a:r>
            <a:endParaRPr lang="en-CA" dirty="0">
              <a:latin typeface="Century Gothic"/>
              <a:cs typeface="Calibri"/>
            </a:endParaRPr>
          </a:p>
        </p:txBody>
      </p:sp>
      <p:pic>
        <p:nvPicPr>
          <p:cNvPr id="2" name="Picture 2">
            <a:extLst>
              <a:ext uri="{FF2B5EF4-FFF2-40B4-BE49-F238E27FC236}">
                <a16:creationId xmlns:a16="http://schemas.microsoft.com/office/drawing/2014/main" id="{E30CB88C-B9CD-2C98-61B0-73F25958266F}"/>
              </a:ext>
            </a:extLst>
          </p:cNvPr>
          <p:cNvPicPr>
            <a:picLocks noChangeAspect="1"/>
          </p:cNvPicPr>
          <p:nvPr/>
        </p:nvPicPr>
        <p:blipFill>
          <a:blip r:embed="rId3"/>
          <a:stretch>
            <a:fillRect/>
          </a:stretch>
        </p:blipFill>
        <p:spPr>
          <a:xfrm>
            <a:off x="4389083" y="602190"/>
            <a:ext cx="734504" cy="723572"/>
          </a:xfrm>
          <a:prstGeom prst="rect">
            <a:avLst/>
          </a:prstGeom>
        </p:spPr>
      </p:pic>
      <p:pic>
        <p:nvPicPr>
          <p:cNvPr id="3" name="Picture 3">
            <a:extLst>
              <a:ext uri="{FF2B5EF4-FFF2-40B4-BE49-F238E27FC236}">
                <a16:creationId xmlns:a16="http://schemas.microsoft.com/office/drawing/2014/main" id="{BC75CA6B-2BCD-E28E-25B1-455D9DEF6D41}"/>
              </a:ext>
            </a:extLst>
          </p:cNvPr>
          <p:cNvPicPr>
            <a:picLocks noChangeAspect="1"/>
          </p:cNvPicPr>
          <p:nvPr/>
        </p:nvPicPr>
        <p:blipFill>
          <a:blip r:embed="rId4"/>
          <a:stretch>
            <a:fillRect/>
          </a:stretch>
        </p:blipFill>
        <p:spPr>
          <a:xfrm>
            <a:off x="5044555" y="612486"/>
            <a:ext cx="837776" cy="848831"/>
          </a:xfrm>
          <a:prstGeom prst="rect">
            <a:avLst/>
          </a:prstGeom>
        </p:spPr>
      </p:pic>
      <p:pic>
        <p:nvPicPr>
          <p:cNvPr id="4" name="Picture 8">
            <a:extLst>
              <a:ext uri="{FF2B5EF4-FFF2-40B4-BE49-F238E27FC236}">
                <a16:creationId xmlns:a16="http://schemas.microsoft.com/office/drawing/2014/main" id="{8FEF1D6E-96BD-AF67-FE4F-696B7E4ABC6E}"/>
              </a:ext>
            </a:extLst>
          </p:cNvPr>
          <p:cNvPicPr>
            <a:picLocks noChangeAspect="1"/>
          </p:cNvPicPr>
          <p:nvPr/>
        </p:nvPicPr>
        <p:blipFill>
          <a:blip r:embed="rId5"/>
          <a:stretch>
            <a:fillRect/>
          </a:stretch>
        </p:blipFill>
        <p:spPr>
          <a:xfrm>
            <a:off x="5718019" y="401199"/>
            <a:ext cx="1124750" cy="1124607"/>
          </a:xfrm>
          <a:prstGeom prst="rect">
            <a:avLst/>
          </a:prstGeom>
        </p:spPr>
      </p:pic>
      <p:pic>
        <p:nvPicPr>
          <p:cNvPr id="9" name="Picture 9">
            <a:extLst>
              <a:ext uri="{FF2B5EF4-FFF2-40B4-BE49-F238E27FC236}">
                <a16:creationId xmlns:a16="http://schemas.microsoft.com/office/drawing/2014/main" id="{C827C7E6-DD30-AF83-C301-3BF6E1ABF4BF}"/>
              </a:ext>
            </a:extLst>
          </p:cNvPr>
          <p:cNvPicPr>
            <a:picLocks noChangeAspect="1"/>
          </p:cNvPicPr>
          <p:nvPr/>
        </p:nvPicPr>
        <p:blipFill>
          <a:blip r:embed="rId6"/>
          <a:stretch>
            <a:fillRect/>
          </a:stretch>
        </p:blipFill>
        <p:spPr>
          <a:xfrm>
            <a:off x="394124" y="6682209"/>
            <a:ext cx="772736" cy="783799"/>
          </a:xfrm>
          <a:prstGeom prst="rect">
            <a:avLst/>
          </a:prstGeom>
        </p:spPr>
      </p:pic>
      <p:pic>
        <p:nvPicPr>
          <p:cNvPr id="10" name="Picture 10">
            <a:extLst>
              <a:ext uri="{FF2B5EF4-FFF2-40B4-BE49-F238E27FC236}">
                <a16:creationId xmlns:a16="http://schemas.microsoft.com/office/drawing/2014/main" id="{D895B3CD-F96E-F13E-7859-9D8C3AB4ED54}"/>
              </a:ext>
            </a:extLst>
          </p:cNvPr>
          <p:cNvPicPr>
            <a:picLocks noChangeAspect="1"/>
          </p:cNvPicPr>
          <p:nvPr/>
        </p:nvPicPr>
        <p:blipFill>
          <a:blip r:embed="rId7"/>
          <a:stretch>
            <a:fillRect/>
          </a:stretch>
        </p:blipFill>
        <p:spPr>
          <a:xfrm>
            <a:off x="570915" y="5720573"/>
            <a:ext cx="582743" cy="615184"/>
          </a:xfrm>
          <a:prstGeom prst="rect">
            <a:avLst/>
          </a:prstGeom>
        </p:spPr>
      </p:pic>
      <p:pic>
        <p:nvPicPr>
          <p:cNvPr id="11" name="Picture 11">
            <a:extLst>
              <a:ext uri="{FF2B5EF4-FFF2-40B4-BE49-F238E27FC236}">
                <a16:creationId xmlns:a16="http://schemas.microsoft.com/office/drawing/2014/main" id="{9C0C33F6-CC38-6DB0-6150-537B00700DEF}"/>
              </a:ext>
            </a:extLst>
          </p:cNvPr>
          <p:cNvPicPr>
            <a:picLocks noChangeAspect="1"/>
          </p:cNvPicPr>
          <p:nvPr/>
        </p:nvPicPr>
        <p:blipFill>
          <a:blip r:embed="rId8"/>
          <a:stretch>
            <a:fillRect/>
          </a:stretch>
        </p:blipFill>
        <p:spPr>
          <a:xfrm>
            <a:off x="383285" y="7798606"/>
            <a:ext cx="783575" cy="772959"/>
          </a:xfrm>
          <a:prstGeom prst="rect">
            <a:avLst/>
          </a:prstGeom>
        </p:spPr>
      </p:pic>
      <p:pic>
        <p:nvPicPr>
          <p:cNvPr id="13" name="Picture 13">
            <a:extLst>
              <a:ext uri="{FF2B5EF4-FFF2-40B4-BE49-F238E27FC236}">
                <a16:creationId xmlns:a16="http://schemas.microsoft.com/office/drawing/2014/main" id="{43CAFE85-2A7A-6F6F-74FC-F69985B5E83F}"/>
              </a:ext>
            </a:extLst>
          </p:cNvPr>
          <p:cNvPicPr>
            <a:picLocks noChangeAspect="1"/>
          </p:cNvPicPr>
          <p:nvPr/>
        </p:nvPicPr>
        <p:blipFill>
          <a:blip r:embed="rId9"/>
          <a:stretch>
            <a:fillRect/>
          </a:stretch>
        </p:blipFill>
        <p:spPr>
          <a:xfrm>
            <a:off x="495033" y="3498621"/>
            <a:ext cx="691144" cy="712733"/>
          </a:xfrm>
          <a:prstGeom prst="rect">
            <a:avLst/>
          </a:prstGeom>
        </p:spPr>
      </p:pic>
      <p:pic>
        <p:nvPicPr>
          <p:cNvPr id="14" name="Picture 14">
            <a:extLst>
              <a:ext uri="{FF2B5EF4-FFF2-40B4-BE49-F238E27FC236}">
                <a16:creationId xmlns:a16="http://schemas.microsoft.com/office/drawing/2014/main" id="{0398A272-871E-A1A4-BE7C-E9B97D849AB7}"/>
              </a:ext>
            </a:extLst>
          </p:cNvPr>
          <p:cNvPicPr>
            <a:picLocks noChangeAspect="1"/>
          </p:cNvPicPr>
          <p:nvPr/>
        </p:nvPicPr>
        <p:blipFill>
          <a:blip r:embed="rId10"/>
          <a:stretch>
            <a:fillRect/>
          </a:stretch>
        </p:blipFill>
        <p:spPr>
          <a:xfrm>
            <a:off x="440834" y="4528306"/>
            <a:ext cx="712824" cy="734411"/>
          </a:xfrm>
          <a:prstGeom prst="rect">
            <a:avLst/>
          </a:prstGeom>
        </p:spPr>
      </p:pic>
      <p:pic>
        <p:nvPicPr>
          <p:cNvPr id="15" name="Picture 15">
            <a:extLst>
              <a:ext uri="{FF2B5EF4-FFF2-40B4-BE49-F238E27FC236}">
                <a16:creationId xmlns:a16="http://schemas.microsoft.com/office/drawing/2014/main" id="{041EBED8-B64B-EC46-04CA-1A2B40342CDF}"/>
              </a:ext>
            </a:extLst>
          </p:cNvPr>
          <p:cNvPicPr>
            <a:picLocks noChangeAspect="1"/>
          </p:cNvPicPr>
          <p:nvPr/>
        </p:nvPicPr>
        <p:blipFill>
          <a:blip r:embed="rId11"/>
          <a:stretch>
            <a:fillRect/>
          </a:stretch>
        </p:blipFill>
        <p:spPr>
          <a:xfrm>
            <a:off x="516714" y="2360548"/>
            <a:ext cx="636943" cy="626023"/>
          </a:xfrm>
          <a:prstGeom prst="rect">
            <a:avLst/>
          </a:prstGeom>
        </p:spPr>
      </p:pic>
      <p:pic>
        <p:nvPicPr>
          <p:cNvPr id="16" name="Picture 16">
            <a:extLst>
              <a:ext uri="{FF2B5EF4-FFF2-40B4-BE49-F238E27FC236}">
                <a16:creationId xmlns:a16="http://schemas.microsoft.com/office/drawing/2014/main" id="{E9837EFB-E5A6-A682-6870-12646DAAF5FD}"/>
              </a:ext>
            </a:extLst>
          </p:cNvPr>
          <p:cNvPicPr>
            <a:picLocks noChangeAspect="1"/>
          </p:cNvPicPr>
          <p:nvPr/>
        </p:nvPicPr>
        <p:blipFill>
          <a:blip r:embed="rId12"/>
          <a:stretch>
            <a:fillRect/>
          </a:stretch>
        </p:blipFill>
        <p:spPr>
          <a:xfrm>
            <a:off x="581755" y="1244151"/>
            <a:ext cx="723664" cy="756088"/>
          </a:xfrm>
          <a:prstGeom prst="rect">
            <a:avLst/>
          </a:prstGeom>
        </p:spPr>
      </p:pic>
      <p:pic>
        <p:nvPicPr>
          <p:cNvPr id="18" name="Picture 18">
            <a:extLst>
              <a:ext uri="{FF2B5EF4-FFF2-40B4-BE49-F238E27FC236}">
                <a16:creationId xmlns:a16="http://schemas.microsoft.com/office/drawing/2014/main" id="{236161A5-3114-A2D7-BC6C-358A3CE64F4D}"/>
              </a:ext>
            </a:extLst>
          </p:cNvPr>
          <p:cNvPicPr>
            <a:picLocks noChangeAspect="1"/>
          </p:cNvPicPr>
          <p:nvPr/>
        </p:nvPicPr>
        <p:blipFill>
          <a:blip r:embed="rId13"/>
          <a:stretch>
            <a:fillRect/>
          </a:stretch>
        </p:blipFill>
        <p:spPr>
          <a:xfrm>
            <a:off x="361604" y="8687387"/>
            <a:ext cx="924498" cy="924702"/>
          </a:xfrm>
          <a:prstGeom prst="rect">
            <a:avLst/>
          </a:prstGeom>
        </p:spPr>
      </p:pic>
      <p:pic>
        <p:nvPicPr>
          <p:cNvPr id="19" name="Picture 19">
            <a:extLst>
              <a:ext uri="{FF2B5EF4-FFF2-40B4-BE49-F238E27FC236}">
                <a16:creationId xmlns:a16="http://schemas.microsoft.com/office/drawing/2014/main" id="{8004241F-801D-099E-EA45-8C581DBF77EB}"/>
              </a:ext>
            </a:extLst>
          </p:cNvPr>
          <p:cNvPicPr>
            <a:picLocks noChangeAspect="1"/>
          </p:cNvPicPr>
          <p:nvPr/>
        </p:nvPicPr>
        <p:blipFill>
          <a:blip r:embed="rId14"/>
          <a:stretch>
            <a:fillRect/>
          </a:stretch>
        </p:blipFill>
        <p:spPr>
          <a:xfrm>
            <a:off x="2151773" y="607620"/>
            <a:ext cx="521314" cy="511722"/>
          </a:xfrm>
          <a:prstGeom prst="rect">
            <a:avLst/>
          </a:prstGeom>
        </p:spPr>
      </p:pic>
      <p:sp>
        <p:nvSpPr>
          <p:cNvPr id="6" name="TextBox 5">
            <a:extLst>
              <a:ext uri="{FF2B5EF4-FFF2-40B4-BE49-F238E27FC236}">
                <a16:creationId xmlns:a16="http://schemas.microsoft.com/office/drawing/2014/main" id="{06A17B17-C6B2-C1DE-7265-8EAEE01412AC}"/>
              </a:ext>
            </a:extLst>
          </p:cNvPr>
          <p:cNvSpPr txBox="1"/>
          <p:nvPr/>
        </p:nvSpPr>
        <p:spPr>
          <a:xfrm>
            <a:off x="4191" y="9840758"/>
            <a:ext cx="6667767"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solidFill>
                  <a:srgbClr val="080808"/>
                </a:solidFill>
                <a:latin typeface="mayo-sans"/>
              </a:rPr>
              <a:t>Adapted from: Heart attack. National Heart, Lung, and Blood Institute. https://www.nhlbi.nih.gov/health/heart-attack/causes. Accessed March 20, 2023.</a:t>
            </a:r>
            <a:endParaRPr lang="en-US" sz="800" dirty="0">
              <a:cs typeface="Calibri"/>
            </a:endParaRPr>
          </a:p>
        </p:txBody>
      </p:sp>
    </p:spTree>
    <p:extLst>
      <p:ext uri="{BB962C8B-B14F-4D97-AF65-F5344CB8AC3E}">
        <p14:creationId xmlns:p14="http://schemas.microsoft.com/office/powerpoint/2010/main" val="367368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6">
            <a:extLst>
              <a:ext uri="{FF2B5EF4-FFF2-40B4-BE49-F238E27FC236}">
                <a16:creationId xmlns:a16="http://schemas.microsoft.com/office/drawing/2014/main" id="{CD2D574D-49B6-66A3-0195-E5CAE45296ED}"/>
              </a:ext>
            </a:extLst>
          </p:cNvPr>
          <p:cNvSpPr txBox="1"/>
          <p:nvPr/>
        </p:nvSpPr>
        <p:spPr>
          <a:xfrm>
            <a:off x="189321" y="96210"/>
            <a:ext cx="7514200" cy="90265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spcBef>
                <a:spcPts val="1000"/>
              </a:spcBef>
            </a:pPr>
            <a:r>
              <a:rPr lang="en-CA" b="1" dirty="0">
                <a:latin typeface="Century Gothic"/>
                <a:ea typeface="+mn-lt"/>
                <a:cs typeface="+mn-lt"/>
              </a:rPr>
              <a:t>ARRÊTER </a:t>
            </a:r>
            <a:r>
              <a:rPr lang="en-CA" dirty="0">
                <a:latin typeface="Century Gothic"/>
                <a:ea typeface="+mn-lt"/>
                <a:cs typeface="+mn-lt"/>
              </a:rPr>
              <a:t>et </a:t>
            </a:r>
            <a:r>
              <a:rPr lang="en-CA" err="1">
                <a:latin typeface="Century Gothic"/>
                <a:ea typeface="+mn-lt"/>
                <a:cs typeface="+mn-lt"/>
              </a:rPr>
              <a:t>chercher</a:t>
            </a:r>
            <a:r>
              <a:rPr lang="en-CA" dirty="0">
                <a:latin typeface="Century Gothic"/>
                <a:ea typeface="+mn-lt"/>
                <a:cs typeface="+mn-lt"/>
              </a:rPr>
              <a:t> de </a:t>
            </a:r>
            <a:r>
              <a:rPr lang="en-CA" err="1">
                <a:latin typeface="Century Gothic"/>
                <a:ea typeface="+mn-lt"/>
                <a:cs typeface="+mn-lt"/>
              </a:rPr>
              <a:t>l'</a:t>
            </a:r>
            <a:r>
              <a:rPr lang="en-CA" b="1" err="1">
                <a:latin typeface="Century Gothic"/>
                <a:ea typeface="+mn-lt"/>
                <a:cs typeface="+mn-lt"/>
              </a:rPr>
              <a:t>aide</a:t>
            </a:r>
            <a:r>
              <a:rPr lang="en-CA" b="1" dirty="0">
                <a:latin typeface="Century Gothic"/>
                <a:ea typeface="+mn-lt"/>
                <a:cs typeface="+mn-lt"/>
              </a:rPr>
              <a:t> </a:t>
            </a:r>
            <a:r>
              <a:rPr lang="en-CA" b="1" err="1">
                <a:latin typeface="Century Gothic"/>
                <a:ea typeface="+mn-lt"/>
                <a:cs typeface="+mn-lt"/>
              </a:rPr>
              <a:t>médicale</a:t>
            </a:r>
            <a:r>
              <a:rPr lang="en-CA" b="1" dirty="0">
                <a:latin typeface="Century Gothic"/>
                <a:ea typeface="+mn-lt"/>
                <a:cs typeface="+mn-lt"/>
              </a:rPr>
              <a:t> </a:t>
            </a:r>
            <a:r>
              <a:rPr lang="en-CA" b="1" err="1">
                <a:latin typeface="Century Gothic"/>
                <a:ea typeface="+mn-lt"/>
                <a:cs typeface="+mn-lt"/>
              </a:rPr>
              <a:t>immédiate</a:t>
            </a:r>
            <a:r>
              <a:rPr lang="en-CA" dirty="0">
                <a:latin typeface="Century Gothic"/>
                <a:ea typeface="+mn-lt"/>
                <a:cs typeface="+mn-lt"/>
              </a:rPr>
              <a:t> </a:t>
            </a:r>
            <a:endParaRPr lang="en-US" dirty="0">
              <a:latin typeface="Calibri" panose="020F0502020204030204"/>
              <a:ea typeface="+mn-lt"/>
              <a:cs typeface="+mn-lt"/>
            </a:endParaRPr>
          </a:p>
          <a:p>
            <a:pPr algn="ctr">
              <a:lnSpc>
                <a:spcPct val="200000"/>
              </a:lnSpc>
              <a:spcBef>
                <a:spcPts val="1000"/>
              </a:spcBef>
            </a:pPr>
            <a:r>
              <a:rPr lang="en-CA" dirty="0" err="1">
                <a:latin typeface="Century Gothic"/>
                <a:ea typeface="+mn-lt"/>
                <a:cs typeface="+mn-lt"/>
              </a:rPr>
              <a:t>si</a:t>
            </a:r>
            <a:r>
              <a:rPr lang="en-CA" dirty="0">
                <a:latin typeface="Century Gothic"/>
                <a:ea typeface="+mn-lt"/>
                <a:cs typeface="+mn-lt"/>
              </a:rPr>
              <a:t> </a:t>
            </a:r>
            <a:r>
              <a:rPr lang="en-CA" dirty="0" err="1">
                <a:latin typeface="Century Gothic"/>
                <a:ea typeface="+mn-lt"/>
                <a:cs typeface="+mn-lt"/>
              </a:rPr>
              <a:t>vous</a:t>
            </a:r>
            <a:r>
              <a:rPr lang="en-CA" dirty="0">
                <a:latin typeface="Century Gothic"/>
                <a:ea typeface="+mn-lt"/>
                <a:cs typeface="+mn-lt"/>
              </a:rPr>
              <a:t> </a:t>
            </a:r>
            <a:r>
              <a:rPr lang="en-CA" dirty="0" err="1">
                <a:latin typeface="Century Gothic"/>
                <a:ea typeface="+mn-lt"/>
                <a:cs typeface="+mn-lt"/>
              </a:rPr>
              <a:t>avez</a:t>
            </a:r>
            <a:r>
              <a:rPr lang="en-CA" dirty="0">
                <a:latin typeface="Century Gothic"/>
                <a:ea typeface="+mn-lt"/>
                <a:cs typeface="+mn-lt"/>
              </a:rPr>
              <a:t>:</a:t>
            </a:r>
            <a:endParaRPr lang="en-US">
              <a:cs typeface="Calibri"/>
            </a:endParaRPr>
          </a:p>
          <a:p>
            <a:pPr algn="ctr">
              <a:lnSpc>
                <a:spcPct val="200000"/>
              </a:lnSpc>
              <a:spcBef>
                <a:spcPts val="1000"/>
              </a:spcBef>
            </a:pPr>
            <a:endParaRPr lang="en-CA" dirty="0"/>
          </a:p>
          <a:p>
            <a:pPr marL="1200150" lvl="2" indent="-285750">
              <a:lnSpc>
                <a:spcPct val="150000"/>
              </a:lnSpc>
              <a:spcBef>
                <a:spcPts val="1000"/>
              </a:spcBef>
              <a:buFont typeface="Calibri"/>
              <a:buChar char="-"/>
            </a:pPr>
            <a:r>
              <a:rPr lang="en-CA" b="1" dirty="0" err="1">
                <a:latin typeface="Century Gothic"/>
                <a:ea typeface="+mn-lt"/>
                <a:cs typeface="+mn-lt"/>
              </a:rPr>
              <a:t>Douleurs</a:t>
            </a:r>
            <a:r>
              <a:rPr lang="en-CA" dirty="0">
                <a:latin typeface="Century Gothic"/>
                <a:ea typeface="+mn-lt"/>
                <a:cs typeface="+mn-lt"/>
              </a:rPr>
              <a:t> </a:t>
            </a:r>
            <a:r>
              <a:rPr lang="en-CA" dirty="0" err="1">
                <a:latin typeface="Century Gothic"/>
                <a:ea typeface="+mn-lt"/>
                <a:cs typeface="+mn-lt"/>
              </a:rPr>
              <a:t>ou</a:t>
            </a:r>
            <a:r>
              <a:rPr lang="en-CA" dirty="0">
                <a:latin typeface="Century Gothic"/>
                <a:ea typeface="+mn-lt"/>
                <a:cs typeface="+mn-lt"/>
              </a:rPr>
              <a:t> pression au </a:t>
            </a:r>
            <a:r>
              <a:rPr lang="en-CA" dirty="0" err="1">
                <a:latin typeface="Century Gothic"/>
                <a:ea typeface="+mn-lt"/>
                <a:cs typeface="+mn-lt"/>
              </a:rPr>
              <a:t>niveau</a:t>
            </a:r>
            <a:r>
              <a:rPr lang="en-CA" dirty="0">
                <a:latin typeface="Century Gothic"/>
                <a:ea typeface="+mn-lt"/>
                <a:cs typeface="+mn-lt"/>
              </a:rPr>
              <a:t> de la </a:t>
            </a:r>
            <a:r>
              <a:rPr lang="en-CA" b="1" dirty="0">
                <a:latin typeface="Century Gothic"/>
                <a:ea typeface="+mn-lt"/>
                <a:cs typeface="+mn-lt"/>
              </a:rPr>
              <a:t>poitrine</a:t>
            </a:r>
            <a:endParaRPr lang="en-CA" dirty="0">
              <a:latin typeface="Century Gothic"/>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Douleur</a:t>
            </a:r>
            <a:r>
              <a:rPr lang="en-CA" b="1" dirty="0">
                <a:latin typeface="Century Gothic"/>
                <a:ea typeface="+mn-lt"/>
                <a:cs typeface="+mn-lt"/>
              </a:rPr>
              <a:t> </a:t>
            </a:r>
            <a:r>
              <a:rPr lang="en-CA" dirty="0">
                <a:latin typeface="Century Gothic"/>
                <a:ea typeface="+mn-lt"/>
                <a:cs typeface="+mn-lt"/>
              </a:rPr>
              <a:t>à la </a:t>
            </a:r>
            <a:r>
              <a:rPr lang="en-CA" b="1" dirty="0" err="1">
                <a:latin typeface="Century Gothic"/>
                <a:ea typeface="+mn-lt"/>
                <a:cs typeface="+mn-lt"/>
              </a:rPr>
              <a:t>machoire</a:t>
            </a:r>
            <a:r>
              <a:rPr lang="en-CA" dirty="0">
                <a:latin typeface="Century Gothic"/>
                <a:ea typeface="+mn-lt"/>
                <a:cs typeface="+mn-lt"/>
              </a:rPr>
              <a:t> </a:t>
            </a:r>
            <a:r>
              <a:rPr lang="en-CA" dirty="0" err="1">
                <a:latin typeface="Century Gothic"/>
                <a:ea typeface="+mn-lt"/>
                <a:cs typeface="+mn-lt"/>
              </a:rPr>
              <a:t>ou</a:t>
            </a:r>
            <a:r>
              <a:rPr lang="en-CA" dirty="0">
                <a:latin typeface="Century Gothic"/>
                <a:ea typeface="+mn-lt"/>
                <a:cs typeface="+mn-lt"/>
              </a:rPr>
              <a:t> au </a:t>
            </a:r>
            <a:r>
              <a:rPr lang="en-CA" b="1" dirty="0" err="1">
                <a:latin typeface="Century Gothic"/>
                <a:ea typeface="+mn-lt"/>
                <a:cs typeface="+mn-lt"/>
              </a:rPr>
              <a:t>cou</a:t>
            </a:r>
            <a:endParaRPr lang="en-CA" b="1" dirty="0">
              <a:latin typeface="Century Gothic"/>
              <a:cs typeface="Calibri"/>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Douleur</a:t>
            </a:r>
            <a:r>
              <a:rPr lang="en-CA" dirty="0">
                <a:latin typeface="Century Gothic"/>
                <a:ea typeface="+mn-lt"/>
                <a:cs typeface="+mn-lt"/>
              </a:rPr>
              <a:t> au long du </a:t>
            </a:r>
            <a:r>
              <a:rPr lang="en-CA" b="1" dirty="0">
                <a:latin typeface="Century Gothic"/>
                <a:ea typeface="+mn-lt"/>
                <a:cs typeface="+mn-lt"/>
              </a:rPr>
              <a:t>bras</a:t>
            </a:r>
            <a:r>
              <a:rPr lang="en-CA" dirty="0">
                <a:latin typeface="Century Gothic"/>
                <a:ea typeface="+mn-lt"/>
                <a:cs typeface="+mn-lt"/>
              </a:rPr>
              <a:t> </a:t>
            </a:r>
            <a:endParaRPr lang="en-CA" b="1" dirty="0">
              <a:latin typeface="Century Gothic"/>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Douleur</a:t>
            </a:r>
            <a:r>
              <a:rPr lang="en-CA" dirty="0">
                <a:latin typeface="Century Gothic"/>
                <a:ea typeface="+mn-lt"/>
                <a:cs typeface="+mn-lt"/>
              </a:rPr>
              <a:t> </a:t>
            </a:r>
            <a:r>
              <a:rPr lang="en-CA" dirty="0" err="1">
                <a:latin typeface="Century Gothic"/>
                <a:ea typeface="+mn-lt"/>
                <a:cs typeface="+mn-lt"/>
              </a:rPr>
              <a:t>traversant</a:t>
            </a:r>
            <a:r>
              <a:rPr lang="en-CA" dirty="0">
                <a:latin typeface="Century Gothic"/>
                <a:ea typeface="+mn-lt"/>
                <a:cs typeface="+mn-lt"/>
              </a:rPr>
              <a:t> la </a:t>
            </a:r>
            <a:r>
              <a:rPr lang="en-CA" b="1" dirty="0">
                <a:latin typeface="Century Gothic"/>
                <a:ea typeface="+mn-lt"/>
                <a:cs typeface="+mn-lt"/>
              </a:rPr>
              <a:t>poitrine</a:t>
            </a:r>
            <a:r>
              <a:rPr lang="en-CA" dirty="0">
                <a:latin typeface="Century Gothic"/>
                <a:ea typeface="+mn-lt"/>
                <a:cs typeface="+mn-lt"/>
              </a:rPr>
              <a:t> et le </a:t>
            </a:r>
            <a:r>
              <a:rPr lang="en-CA" b="1" dirty="0">
                <a:latin typeface="Century Gothic"/>
                <a:ea typeface="+mn-lt"/>
                <a:cs typeface="+mn-lt"/>
              </a:rPr>
              <a:t>dos</a:t>
            </a:r>
            <a:r>
              <a:rPr lang="en-CA" dirty="0">
                <a:latin typeface="Century Gothic"/>
                <a:ea typeface="+mn-lt"/>
                <a:cs typeface="+mn-lt"/>
              </a:rPr>
              <a:t> </a:t>
            </a:r>
            <a:endParaRPr lang="en-CA" b="1" dirty="0">
              <a:latin typeface="Century Gothic"/>
              <a:ea typeface="+mn-lt"/>
              <a:cs typeface="+mn-lt"/>
            </a:endParaRPr>
          </a:p>
          <a:p>
            <a:pPr lvl="2">
              <a:lnSpc>
                <a:spcPct val="150000"/>
              </a:lnSpc>
              <a:spcBef>
                <a:spcPts val="1000"/>
              </a:spcBef>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L'essoufflement</a:t>
            </a:r>
            <a:r>
              <a:rPr lang="en-CA" b="1" dirty="0">
                <a:latin typeface="Century Gothic"/>
                <a:ea typeface="+mn-lt"/>
                <a:cs typeface="+mn-lt"/>
              </a:rPr>
              <a:t> </a:t>
            </a:r>
            <a:r>
              <a:rPr lang="en-CA" b="1" dirty="0" err="1">
                <a:latin typeface="Century Gothic"/>
                <a:ea typeface="+mn-lt"/>
                <a:cs typeface="+mn-lt"/>
              </a:rPr>
              <a:t>inhabituel</a:t>
            </a:r>
            <a:endParaRPr lang="en-CA" b="1" dirty="0">
              <a:latin typeface="Century Gothic"/>
              <a:ea typeface="+mn-lt"/>
              <a:cs typeface="+mn-lt"/>
            </a:endParaRPr>
          </a:p>
          <a:p>
            <a:pPr marL="1200150" lvl="2" indent="-285750">
              <a:lnSpc>
                <a:spcPct val="150000"/>
              </a:lnSpc>
              <a:spcBef>
                <a:spcPts val="1000"/>
              </a:spcBef>
              <a:buFont typeface="Calibri"/>
              <a:buChar char="-"/>
            </a:pPr>
            <a:endParaRPr lang="en-CA" b="1">
              <a:latin typeface="Century Gothic"/>
              <a:ea typeface="+mn-lt"/>
              <a:cs typeface="+mn-lt"/>
            </a:endParaRPr>
          </a:p>
          <a:p>
            <a:pPr marL="1200150" lvl="2" indent="-285750">
              <a:lnSpc>
                <a:spcPct val="150000"/>
              </a:lnSpc>
              <a:spcBef>
                <a:spcPts val="1000"/>
              </a:spcBef>
              <a:buFont typeface="Calibri"/>
              <a:buChar char="-"/>
            </a:pPr>
            <a:r>
              <a:rPr lang="en-CA" b="1" err="1">
                <a:latin typeface="Century Gothic"/>
                <a:ea typeface="+mn-lt"/>
                <a:cs typeface="+mn-lt"/>
              </a:rPr>
              <a:t>Étourdissements</a:t>
            </a:r>
            <a:endParaRPr lang="en-CA" b="1" err="1">
              <a:cs typeface="Calibri" panose="020F0502020204030204"/>
            </a:endParaRPr>
          </a:p>
          <a:p>
            <a:pPr marL="285750" indent="-285750">
              <a:lnSpc>
                <a:spcPct val="150000"/>
              </a:lnSpc>
              <a:spcBef>
                <a:spcPts val="1000"/>
              </a:spcBef>
              <a:buFont typeface="Calibri"/>
              <a:buChar char="-"/>
            </a:pPr>
            <a:endParaRPr lang="en-CA">
              <a:latin typeface="Century Gothic"/>
              <a:ea typeface="+mn-lt"/>
              <a:cs typeface="+mn-lt"/>
            </a:endParaRPr>
          </a:p>
          <a:p>
            <a:pPr marL="1200150" lvl="2" indent="-285750">
              <a:lnSpc>
                <a:spcPct val="150000"/>
              </a:lnSpc>
              <a:spcBef>
                <a:spcPts val="1000"/>
              </a:spcBef>
              <a:buFont typeface="Calibri"/>
              <a:buChar char="-"/>
            </a:pPr>
            <a:r>
              <a:rPr lang="en-CA" b="1" dirty="0" err="1">
                <a:latin typeface="Century Gothic"/>
                <a:ea typeface="+mn-lt"/>
                <a:cs typeface="+mn-lt"/>
              </a:rPr>
              <a:t>Rhythme</a:t>
            </a:r>
            <a:r>
              <a:rPr lang="en-CA" b="1" dirty="0">
                <a:latin typeface="Century Gothic"/>
                <a:ea typeface="+mn-lt"/>
                <a:cs typeface="+mn-lt"/>
              </a:rPr>
              <a:t> </a:t>
            </a:r>
            <a:r>
              <a:rPr lang="en-CA" b="1" dirty="0" err="1">
                <a:latin typeface="Century Gothic"/>
                <a:ea typeface="+mn-lt"/>
                <a:cs typeface="+mn-lt"/>
              </a:rPr>
              <a:t>cardiaque</a:t>
            </a:r>
            <a:r>
              <a:rPr lang="en-CA" b="1" dirty="0">
                <a:latin typeface="Century Gothic"/>
                <a:ea typeface="+mn-lt"/>
                <a:cs typeface="+mn-lt"/>
              </a:rPr>
              <a:t> </a:t>
            </a:r>
            <a:r>
              <a:rPr lang="en-CA" b="1" dirty="0" err="1">
                <a:latin typeface="Century Gothic"/>
                <a:ea typeface="+mn-lt"/>
                <a:cs typeface="+mn-lt"/>
              </a:rPr>
              <a:t>irrégulier</a:t>
            </a:r>
            <a:endParaRPr lang="en-CA" dirty="0" err="1">
              <a:latin typeface="Century Gothic"/>
              <a:ea typeface="+mn-lt"/>
              <a:cs typeface="+mn-lt"/>
            </a:endParaRPr>
          </a:p>
        </p:txBody>
      </p:sp>
      <p:pic>
        <p:nvPicPr>
          <p:cNvPr id="2" name="Picture 2">
            <a:extLst>
              <a:ext uri="{FF2B5EF4-FFF2-40B4-BE49-F238E27FC236}">
                <a16:creationId xmlns:a16="http://schemas.microsoft.com/office/drawing/2014/main" id="{E30CB88C-B9CD-2C98-61B0-73F25958266F}"/>
              </a:ext>
            </a:extLst>
          </p:cNvPr>
          <p:cNvPicPr>
            <a:picLocks noChangeAspect="1"/>
          </p:cNvPicPr>
          <p:nvPr/>
        </p:nvPicPr>
        <p:blipFill>
          <a:blip r:embed="rId3"/>
          <a:stretch>
            <a:fillRect/>
          </a:stretch>
        </p:blipFill>
        <p:spPr>
          <a:xfrm>
            <a:off x="4996866" y="785315"/>
            <a:ext cx="734504" cy="723572"/>
          </a:xfrm>
          <a:prstGeom prst="rect">
            <a:avLst/>
          </a:prstGeom>
        </p:spPr>
      </p:pic>
      <p:pic>
        <p:nvPicPr>
          <p:cNvPr id="3" name="Picture 3">
            <a:extLst>
              <a:ext uri="{FF2B5EF4-FFF2-40B4-BE49-F238E27FC236}">
                <a16:creationId xmlns:a16="http://schemas.microsoft.com/office/drawing/2014/main" id="{BC75CA6B-2BCD-E28E-25B1-455D9DEF6D41}"/>
              </a:ext>
            </a:extLst>
          </p:cNvPr>
          <p:cNvPicPr>
            <a:picLocks noChangeAspect="1"/>
          </p:cNvPicPr>
          <p:nvPr/>
        </p:nvPicPr>
        <p:blipFill>
          <a:blip r:embed="rId4"/>
          <a:stretch>
            <a:fillRect/>
          </a:stretch>
        </p:blipFill>
        <p:spPr>
          <a:xfrm>
            <a:off x="5697675" y="782299"/>
            <a:ext cx="837776" cy="848831"/>
          </a:xfrm>
          <a:prstGeom prst="rect">
            <a:avLst/>
          </a:prstGeom>
        </p:spPr>
      </p:pic>
      <p:pic>
        <p:nvPicPr>
          <p:cNvPr id="4" name="Picture 8">
            <a:extLst>
              <a:ext uri="{FF2B5EF4-FFF2-40B4-BE49-F238E27FC236}">
                <a16:creationId xmlns:a16="http://schemas.microsoft.com/office/drawing/2014/main" id="{8FEF1D6E-96BD-AF67-FE4F-696B7E4ABC6E}"/>
              </a:ext>
            </a:extLst>
          </p:cNvPr>
          <p:cNvPicPr>
            <a:picLocks noChangeAspect="1"/>
          </p:cNvPicPr>
          <p:nvPr/>
        </p:nvPicPr>
        <p:blipFill>
          <a:blip r:embed="rId5"/>
          <a:stretch>
            <a:fillRect/>
          </a:stretch>
        </p:blipFill>
        <p:spPr>
          <a:xfrm>
            <a:off x="6438607" y="644221"/>
            <a:ext cx="1124750" cy="1124607"/>
          </a:xfrm>
          <a:prstGeom prst="rect">
            <a:avLst/>
          </a:prstGeom>
        </p:spPr>
      </p:pic>
      <p:pic>
        <p:nvPicPr>
          <p:cNvPr id="9" name="Picture 9">
            <a:extLst>
              <a:ext uri="{FF2B5EF4-FFF2-40B4-BE49-F238E27FC236}">
                <a16:creationId xmlns:a16="http://schemas.microsoft.com/office/drawing/2014/main" id="{C827C7E6-DD30-AF83-C301-3BF6E1ABF4BF}"/>
              </a:ext>
            </a:extLst>
          </p:cNvPr>
          <p:cNvPicPr>
            <a:picLocks noChangeAspect="1"/>
          </p:cNvPicPr>
          <p:nvPr/>
        </p:nvPicPr>
        <p:blipFill>
          <a:blip r:embed="rId6"/>
          <a:stretch>
            <a:fillRect/>
          </a:stretch>
        </p:blipFill>
        <p:spPr>
          <a:xfrm>
            <a:off x="367136" y="7438277"/>
            <a:ext cx="772736" cy="783799"/>
          </a:xfrm>
          <a:prstGeom prst="rect">
            <a:avLst/>
          </a:prstGeom>
        </p:spPr>
      </p:pic>
      <p:pic>
        <p:nvPicPr>
          <p:cNvPr id="10" name="Picture 10">
            <a:extLst>
              <a:ext uri="{FF2B5EF4-FFF2-40B4-BE49-F238E27FC236}">
                <a16:creationId xmlns:a16="http://schemas.microsoft.com/office/drawing/2014/main" id="{D895B3CD-F96E-F13E-7859-9D8C3AB4ED54}"/>
              </a:ext>
            </a:extLst>
          </p:cNvPr>
          <p:cNvPicPr>
            <a:picLocks noChangeAspect="1"/>
          </p:cNvPicPr>
          <p:nvPr/>
        </p:nvPicPr>
        <p:blipFill>
          <a:blip r:embed="rId7"/>
          <a:stretch>
            <a:fillRect/>
          </a:stretch>
        </p:blipFill>
        <p:spPr>
          <a:xfrm>
            <a:off x="543928" y="6422636"/>
            <a:ext cx="582743" cy="615184"/>
          </a:xfrm>
          <a:prstGeom prst="rect">
            <a:avLst/>
          </a:prstGeom>
        </p:spPr>
      </p:pic>
      <p:pic>
        <p:nvPicPr>
          <p:cNvPr id="13" name="Picture 13">
            <a:extLst>
              <a:ext uri="{FF2B5EF4-FFF2-40B4-BE49-F238E27FC236}">
                <a16:creationId xmlns:a16="http://schemas.microsoft.com/office/drawing/2014/main" id="{43CAFE85-2A7A-6F6F-74FC-F69985B5E83F}"/>
              </a:ext>
            </a:extLst>
          </p:cNvPr>
          <p:cNvPicPr>
            <a:picLocks noChangeAspect="1"/>
          </p:cNvPicPr>
          <p:nvPr/>
        </p:nvPicPr>
        <p:blipFill>
          <a:blip r:embed="rId8"/>
          <a:stretch>
            <a:fillRect/>
          </a:stretch>
        </p:blipFill>
        <p:spPr>
          <a:xfrm>
            <a:off x="495033" y="4011667"/>
            <a:ext cx="691144" cy="712733"/>
          </a:xfrm>
          <a:prstGeom prst="rect">
            <a:avLst/>
          </a:prstGeom>
        </p:spPr>
      </p:pic>
      <p:pic>
        <p:nvPicPr>
          <p:cNvPr id="14" name="Picture 14">
            <a:extLst>
              <a:ext uri="{FF2B5EF4-FFF2-40B4-BE49-F238E27FC236}">
                <a16:creationId xmlns:a16="http://schemas.microsoft.com/office/drawing/2014/main" id="{0398A272-871E-A1A4-BE7C-E9B97D849AB7}"/>
              </a:ext>
            </a:extLst>
          </p:cNvPr>
          <p:cNvPicPr>
            <a:picLocks noChangeAspect="1"/>
          </p:cNvPicPr>
          <p:nvPr/>
        </p:nvPicPr>
        <p:blipFill>
          <a:blip r:embed="rId9"/>
          <a:stretch>
            <a:fillRect/>
          </a:stretch>
        </p:blipFill>
        <p:spPr>
          <a:xfrm>
            <a:off x="427340" y="5270873"/>
            <a:ext cx="712824" cy="734411"/>
          </a:xfrm>
          <a:prstGeom prst="rect">
            <a:avLst/>
          </a:prstGeom>
        </p:spPr>
      </p:pic>
      <p:pic>
        <p:nvPicPr>
          <p:cNvPr id="15" name="Picture 15">
            <a:extLst>
              <a:ext uri="{FF2B5EF4-FFF2-40B4-BE49-F238E27FC236}">
                <a16:creationId xmlns:a16="http://schemas.microsoft.com/office/drawing/2014/main" id="{041EBED8-B64B-EC46-04CA-1A2B40342CDF}"/>
              </a:ext>
            </a:extLst>
          </p:cNvPr>
          <p:cNvPicPr>
            <a:picLocks noChangeAspect="1"/>
          </p:cNvPicPr>
          <p:nvPr/>
        </p:nvPicPr>
        <p:blipFill>
          <a:blip r:embed="rId10"/>
          <a:stretch>
            <a:fillRect/>
          </a:stretch>
        </p:blipFill>
        <p:spPr>
          <a:xfrm>
            <a:off x="516714" y="2873594"/>
            <a:ext cx="636943" cy="626023"/>
          </a:xfrm>
          <a:prstGeom prst="rect">
            <a:avLst/>
          </a:prstGeom>
        </p:spPr>
      </p:pic>
      <p:pic>
        <p:nvPicPr>
          <p:cNvPr id="16" name="Picture 16">
            <a:extLst>
              <a:ext uri="{FF2B5EF4-FFF2-40B4-BE49-F238E27FC236}">
                <a16:creationId xmlns:a16="http://schemas.microsoft.com/office/drawing/2014/main" id="{E9837EFB-E5A6-A682-6870-12646DAAF5FD}"/>
              </a:ext>
            </a:extLst>
          </p:cNvPr>
          <p:cNvPicPr>
            <a:picLocks noChangeAspect="1"/>
          </p:cNvPicPr>
          <p:nvPr/>
        </p:nvPicPr>
        <p:blipFill>
          <a:blip r:embed="rId11"/>
          <a:stretch>
            <a:fillRect/>
          </a:stretch>
        </p:blipFill>
        <p:spPr>
          <a:xfrm>
            <a:off x="581755" y="1757197"/>
            <a:ext cx="723664" cy="756088"/>
          </a:xfrm>
          <a:prstGeom prst="rect">
            <a:avLst/>
          </a:prstGeom>
        </p:spPr>
      </p:pic>
      <p:pic>
        <p:nvPicPr>
          <p:cNvPr id="18" name="Picture 18">
            <a:extLst>
              <a:ext uri="{FF2B5EF4-FFF2-40B4-BE49-F238E27FC236}">
                <a16:creationId xmlns:a16="http://schemas.microsoft.com/office/drawing/2014/main" id="{236161A5-3114-A2D7-BC6C-358A3CE64F4D}"/>
              </a:ext>
            </a:extLst>
          </p:cNvPr>
          <p:cNvPicPr>
            <a:picLocks noChangeAspect="1"/>
          </p:cNvPicPr>
          <p:nvPr/>
        </p:nvPicPr>
        <p:blipFill>
          <a:blip r:embed="rId12"/>
          <a:stretch>
            <a:fillRect/>
          </a:stretch>
        </p:blipFill>
        <p:spPr>
          <a:xfrm>
            <a:off x="334617" y="8389808"/>
            <a:ext cx="924498" cy="924702"/>
          </a:xfrm>
          <a:prstGeom prst="rect">
            <a:avLst/>
          </a:prstGeom>
        </p:spPr>
      </p:pic>
      <p:pic>
        <p:nvPicPr>
          <p:cNvPr id="19" name="Picture 19">
            <a:extLst>
              <a:ext uri="{FF2B5EF4-FFF2-40B4-BE49-F238E27FC236}">
                <a16:creationId xmlns:a16="http://schemas.microsoft.com/office/drawing/2014/main" id="{8004241F-801D-099E-EA45-8C581DBF77EB}"/>
              </a:ext>
            </a:extLst>
          </p:cNvPr>
          <p:cNvPicPr>
            <a:picLocks noChangeAspect="1"/>
          </p:cNvPicPr>
          <p:nvPr/>
        </p:nvPicPr>
        <p:blipFill>
          <a:blip r:embed="rId13"/>
          <a:stretch>
            <a:fillRect/>
          </a:stretch>
        </p:blipFill>
        <p:spPr>
          <a:xfrm>
            <a:off x="154698" y="162081"/>
            <a:ext cx="845164" cy="822249"/>
          </a:xfrm>
          <a:prstGeom prst="rect">
            <a:avLst/>
          </a:prstGeom>
        </p:spPr>
      </p:pic>
      <p:sp>
        <p:nvSpPr>
          <p:cNvPr id="6" name="TextBox 7">
            <a:extLst>
              <a:ext uri="{FF2B5EF4-FFF2-40B4-BE49-F238E27FC236}">
                <a16:creationId xmlns:a16="http://schemas.microsoft.com/office/drawing/2014/main" id="{4838AF7C-C7C3-3BDB-960C-541674AAE1B8}"/>
              </a:ext>
            </a:extLst>
          </p:cNvPr>
          <p:cNvSpPr txBox="1"/>
          <p:nvPr/>
        </p:nvSpPr>
        <p:spPr>
          <a:xfrm>
            <a:off x="2267" y="9840758"/>
            <a:ext cx="6667767"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err="1">
                <a:solidFill>
                  <a:srgbClr val="080808"/>
                </a:solidFill>
                <a:latin typeface="mayo-sans"/>
              </a:rPr>
              <a:t>Adapté</a:t>
            </a:r>
            <a:r>
              <a:rPr lang="en-US" sz="800" dirty="0">
                <a:solidFill>
                  <a:srgbClr val="080808"/>
                </a:solidFill>
                <a:latin typeface="mayo-sans"/>
              </a:rPr>
              <a:t> de: Heart attack. National Heart, Lung, and Blood Institute. https://www.nhlbi.nih.gov/health/heart-attack/causes. Accessed March 20, 2023.</a:t>
            </a:r>
            <a:endParaRPr lang="en-US" sz="800" dirty="0">
              <a:cs typeface="Calibri"/>
            </a:endParaRPr>
          </a:p>
        </p:txBody>
      </p:sp>
    </p:spTree>
    <p:extLst>
      <p:ext uri="{BB962C8B-B14F-4D97-AF65-F5344CB8AC3E}">
        <p14:creationId xmlns:p14="http://schemas.microsoft.com/office/powerpoint/2010/main" val="4025505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150</Words>
  <Application>Microsoft Office PowerPoint</Application>
  <PresentationFormat>Custom</PresentationFormat>
  <Paragraphs>35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384</cp:revision>
  <dcterms:created xsi:type="dcterms:W3CDTF">2023-02-10T20:27:58Z</dcterms:created>
  <dcterms:modified xsi:type="dcterms:W3CDTF">2024-02-16T15:19:03Z</dcterms:modified>
</cp:coreProperties>
</file>